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77" r:id="rId4"/>
    <p:sldId id="424" r:id="rId5"/>
    <p:sldId id="426" r:id="rId6"/>
    <p:sldId id="290" r:id="rId7"/>
    <p:sldId id="281" r:id="rId8"/>
    <p:sldId id="427" r:id="rId9"/>
    <p:sldId id="295" r:id="rId10"/>
    <p:sldId id="292" r:id="rId11"/>
    <p:sldId id="451" r:id="rId12"/>
    <p:sldId id="510" r:id="rId13"/>
    <p:sldId id="513" r:id="rId14"/>
    <p:sldId id="514" r:id="rId15"/>
    <p:sldId id="472" r:id="rId16"/>
    <p:sldId id="483" r:id="rId17"/>
    <p:sldId id="485" r:id="rId18"/>
    <p:sldId id="288" r:id="rId19"/>
    <p:sldId id="458" r:id="rId20"/>
    <p:sldId id="476" r:id="rId21"/>
    <p:sldId id="516" r:id="rId22"/>
    <p:sldId id="517" r:id="rId23"/>
    <p:sldId id="518" r:id="rId24"/>
    <p:sldId id="519" r:id="rId25"/>
    <p:sldId id="478" r:id="rId26"/>
    <p:sldId id="437" r:id="rId27"/>
    <p:sldId id="515" r:id="rId28"/>
    <p:sldId id="3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p:restoredTop sz="96098"/>
  </p:normalViewPr>
  <p:slideViewPr>
    <p:cSldViewPr snapToGrid="0">
      <p:cViewPr varScale="1">
        <p:scale>
          <a:sx n="120" d="100"/>
          <a:sy n="120" d="100"/>
        </p:scale>
        <p:origin x="4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cap="none" spc="0" normalizeH="0" baseline="0">
                <a:solidFill>
                  <a:schemeClr val="tx1">
                    <a:lumMod val="65000"/>
                    <a:lumOff val="35000"/>
                  </a:schemeClr>
                </a:solidFill>
                <a:latin typeface="+mj-lt"/>
                <a:ea typeface="+mj-ea"/>
                <a:cs typeface="+mj-cs"/>
              </a:defRPr>
            </a:pPr>
            <a:r>
              <a:rPr lang="en-US" sz="2800" b="1"/>
              <a:t>Prevelance</a:t>
            </a:r>
            <a:r>
              <a:rPr lang="en-US" sz="2800" b="1" baseline="0"/>
              <a:t> of Exercise for Weight Loss and Driven Exercise at Age 14  </a:t>
            </a:r>
            <a:endParaRPr lang="en-US" sz="2800" b="1"/>
          </a:p>
        </c:rich>
      </c:tx>
      <c:layout>
        <c:manualLayout>
          <c:xMode val="edge"/>
          <c:yMode val="edge"/>
          <c:x val="0.15536016136742081"/>
          <c:y val="2.2831050228310501E-3"/>
        </c:manualLayout>
      </c:layout>
      <c:overlay val="0"/>
      <c:spPr>
        <a:noFill/>
        <a:ln>
          <a:noFill/>
        </a:ln>
        <a:effectLst/>
      </c:spPr>
      <c:txPr>
        <a:bodyPr rot="0" spcFirstLastPara="1" vertOverflow="ellipsis" vert="horz" wrap="square" anchor="ctr" anchorCtr="1"/>
        <a:lstStyle/>
        <a:p>
          <a:pPr>
            <a:defRPr sz="2800" b="1"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9.5775031123110949E-2"/>
          <c:y val="0.16566624529767435"/>
          <c:w val="0.55754944241042581"/>
          <c:h val="0.76313117775171724"/>
        </c:manualLayout>
      </c:layout>
      <c:barChart>
        <c:barDir val="col"/>
        <c:grouping val="stacked"/>
        <c:varyColors val="0"/>
        <c:ser>
          <c:idx val="0"/>
          <c:order val="0"/>
          <c:tx>
            <c:strRef>
              <c:f>Sheet1!$A$2</c:f>
              <c:strCache>
                <c:ptCount val="1"/>
                <c:pt idx="0">
                  <c:v>No Exercise for Weight Loss</c:v>
                </c:pt>
              </c:strCache>
            </c:strRef>
          </c:tx>
          <c:spPr>
            <a:solidFill>
              <a:schemeClr val="accent6">
                <a:lumMod val="75000"/>
              </a:schemeClr>
            </a:solidFill>
            <a:ln>
              <a:noFill/>
            </a:ln>
            <a:effectLst/>
          </c:spPr>
          <c:invertIfNegative val="0"/>
          <c:dLbls>
            <c:dLbl>
              <c:idx val="0"/>
              <c:tx>
                <c:rich>
                  <a:bodyPr/>
                  <a:lstStyle/>
                  <a:p>
                    <a:fld id="{FDC1930C-3407-524E-AEA4-1C43D9C8D4FC}" type="CELLRANGE">
                      <a:rPr lang="en-US" baseline="0"/>
                      <a:pPr/>
                      <a:t>[CELLRANGE]</a:t>
                    </a:fld>
                    <a:r>
                      <a:rPr lang="en-US" baseline="0"/>
                      <a:t>, </a:t>
                    </a:r>
                    <a:fld id="{19E8872F-DD51-8943-B540-457AAB3C4405}"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8.267506421603904E-2"/>
                      <c:h val="0.13709205020920501"/>
                    </c:manualLayout>
                  </c15:layout>
                  <c15:dlblFieldTable/>
                  <c15:showDataLabelsRange val="1"/>
                </c:ext>
                <c:ext xmlns:c16="http://schemas.microsoft.com/office/drawing/2014/chart" uri="{C3380CC4-5D6E-409C-BE32-E72D297353CC}">
                  <c16:uniqueId val="{00000000-8C9E-FD49-AECB-BB6360EDF430}"/>
                </c:ext>
              </c:extLst>
            </c:dLbl>
            <c:dLbl>
              <c:idx val="1"/>
              <c:tx>
                <c:rich>
                  <a:bodyPr/>
                  <a:lstStyle/>
                  <a:p>
                    <a:fld id="{C84BB56E-C945-7049-A3C0-DF26B51DE92A}" type="CELLRANGE">
                      <a:rPr lang="en-US" baseline="0"/>
                      <a:pPr/>
                      <a:t>[CELLRANGE]</a:t>
                    </a:fld>
                    <a:r>
                      <a:rPr lang="en-US" baseline="0"/>
                      <a:t>, </a:t>
                    </a:r>
                    <a:fld id="{37D464EA-172E-2F4E-A84D-08F3C971B134}"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10802529770503168"/>
                      <c:h val="0.10361924686192471"/>
                    </c:manualLayout>
                  </c15:layout>
                  <c15:dlblFieldTable/>
                  <c15:showDataLabelsRange val="1"/>
                </c:ext>
                <c:ext xmlns:c16="http://schemas.microsoft.com/office/drawing/2014/chart" uri="{C3380CC4-5D6E-409C-BE32-E72D297353CC}">
                  <c16:uniqueId val="{00000001-8C9E-FD49-AECB-BB6360EDF430}"/>
                </c:ext>
              </c:extLst>
            </c:dLbl>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tx1">
                          <a:lumMod val="35000"/>
                          <a:lumOff val="65000"/>
                        </a:schemeClr>
                      </a:solidFill>
                    </a:ln>
                    <a:effectLst/>
                  </c:spPr>
                </c15:leaderLines>
              </c:ext>
            </c:extLst>
          </c:dLbls>
          <c:cat>
            <c:strRef>
              <c:f>Sheet1!$B$1:$C$1</c:f>
              <c:strCache>
                <c:ptCount val="2"/>
                <c:pt idx="0">
                  <c:v>Girls</c:v>
                </c:pt>
                <c:pt idx="1">
                  <c:v>Boys</c:v>
                </c:pt>
              </c:strCache>
            </c:strRef>
          </c:cat>
          <c:val>
            <c:numRef>
              <c:f>Sheet1!$B$2:$C$2</c:f>
              <c:numCache>
                <c:formatCode>General</c:formatCode>
                <c:ptCount val="2"/>
                <c:pt idx="0">
                  <c:v>1869</c:v>
                </c:pt>
                <c:pt idx="1">
                  <c:v>1955</c:v>
                </c:pt>
              </c:numCache>
            </c:numRef>
          </c:val>
          <c:extLst>
            <c:ext xmlns:c15="http://schemas.microsoft.com/office/drawing/2012/chart" uri="{02D57815-91ED-43cb-92C2-25804820EDAC}">
              <c15:datalabelsRange>
                <c15:f>Sheet1!$D$2:$E$2</c15:f>
                <c15:dlblRangeCache>
                  <c:ptCount val="2"/>
                  <c:pt idx="0">
                    <c:v>56.2%</c:v>
                  </c:pt>
                  <c:pt idx="1">
                    <c:v>74.9%</c:v>
                  </c:pt>
                </c15:dlblRangeCache>
              </c15:datalabelsRange>
            </c:ext>
            <c:ext xmlns:c16="http://schemas.microsoft.com/office/drawing/2014/chart" uri="{C3380CC4-5D6E-409C-BE32-E72D297353CC}">
              <c16:uniqueId val="{00000002-8C9E-FD49-AECB-BB6360EDF430}"/>
            </c:ext>
          </c:extLst>
        </c:ser>
        <c:ser>
          <c:idx val="1"/>
          <c:order val="1"/>
          <c:tx>
            <c:strRef>
              <c:f>Sheet1!$A$3</c:f>
              <c:strCache>
                <c:ptCount val="1"/>
                <c:pt idx="0">
                  <c:v>Exercise for Weight Loss</c:v>
                </c:pt>
              </c:strCache>
            </c:strRef>
          </c:tx>
          <c:spPr>
            <a:solidFill>
              <a:schemeClr val="accent4">
                <a:lumMod val="75000"/>
              </a:schemeClr>
            </a:solidFill>
            <a:ln>
              <a:noFill/>
            </a:ln>
            <a:effectLst/>
          </c:spPr>
          <c:invertIfNegative val="0"/>
          <c:dLbls>
            <c:dLbl>
              <c:idx val="0"/>
              <c:tx>
                <c:rich>
                  <a:bodyPr/>
                  <a:lstStyle/>
                  <a:p>
                    <a:fld id="{B7A3ACF0-5A99-2447-8079-D57EC84E68D5}" type="CELLRANGE">
                      <a:rPr lang="en-US" baseline="0"/>
                      <a:pPr/>
                      <a:t>[CELLRANGE]</a:t>
                    </a:fld>
                    <a:r>
                      <a:rPr lang="en-US" baseline="0"/>
                      <a:t>, </a:t>
                    </a:r>
                    <a:fld id="{3CCB3562-9980-C84E-BFBA-690201EEB238}"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layout>
                    <c:manualLayout>
                      <c:w val="0.10135418362898099"/>
                      <c:h val="9.9435146443514644E-2"/>
                    </c:manualLayout>
                  </c15:layout>
                  <c15:dlblFieldTable/>
                  <c15:showDataLabelsRange val="1"/>
                </c:ext>
                <c:ext xmlns:c16="http://schemas.microsoft.com/office/drawing/2014/chart" uri="{C3380CC4-5D6E-409C-BE32-E72D297353CC}">
                  <c16:uniqueId val="{00000003-8C9E-FD49-AECB-BB6360EDF430}"/>
                </c:ext>
              </c:extLst>
            </c:dLbl>
            <c:dLbl>
              <c:idx val="1"/>
              <c:tx>
                <c:rich>
                  <a:bodyPr/>
                  <a:lstStyle/>
                  <a:p>
                    <a:fld id="{51BC6081-DFD3-394D-A0CB-649E2C56A0AD}" type="CELLRANGE">
                      <a:rPr lang="en-US"/>
                      <a:pPr/>
                      <a:t>[CELLRANGE]</a:t>
                    </a:fld>
                    <a:r>
                      <a:rPr lang="en-US" baseline="0"/>
                      <a:t>, </a:t>
                    </a:r>
                    <a:fld id="{AA9E7B34-79A5-9D4D-A21B-760018132246}"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8C9E-FD49-AECB-BB6360EDF430}"/>
                </c:ext>
              </c:extLst>
            </c:dLbl>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tx1">
                          <a:lumMod val="35000"/>
                          <a:lumOff val="65000"/>
                        </a:schemeClr>
                      </a:solidFill>
                    </a:ln>
                    <a:effectLst/>
                  </c:spPr>
                </c15:leaderLines>
              </c:ext>
            </c:extLst>
          </c:dLbls>
          <c:cat>
            <c:strRef>
              <c:f>Sheet1!$B$1:$C$1</c:f>
              <c:strCache>
                <c:ptCount val="2"/>
                <c:pt idx="0">
                  <c:v>Girls</c:v>
                </c:pt>
                <c:pt idx="1">
                  <c:v>Boys</c:v>
                </c:pt>
              </c:strCache>
            </c:strRef>
          </c:cat>
          <c:val>
            <c:numRef>
              <c:f>Sheet1!$B$3:$C$3</c:f>
              <c:numCache>
                <c:formatCode>General</c:formatCode>
                <c:ptCount val="2"/>
                <c:pt idx="0">
                  <c:v>1098</c:v>
                </c:pt>
                <c:pt idx="1">
                  <c:v>473</c:v>
                </c:pt>
              </c:numCache>
            </c:numRef>
          </c:val>
          <c:extLst>
            <c:ext xmlns:c15="http://schemas.microsoft.com/office/drawing/2012/chart" uri="{02D57815-91ED-43cb-92C2-25804820EDAC}">
              <c15:datalabelsRange>
                <c15:f>Sheet1!$D$3:$E$3</c15:f>
                <c15:dlblRangeCache>
                  <c:ptCount val="2"/>
                  <c:pt idx="0">
                    <c:v>33.0%</c:v>
                  </c:pt>
                  <c:pt idx="1">
                    <c:v>18.1%</c:v>
                  </c:pt>
                </c15:dlblRangeCache>
              </c15:datalabelsRange>
            </c:ext>
            <c:ext xmlns:c16="http://schemas.microsoft.com/office/drawing/2014/chart" uri="{C3380CC4-5D6E-409C-BE32-E72D297353CC}">
              <c16:uniqueId val="{00000005-8C9E-FD49-AECB-BB6360EDF430}"/>
            </c:ext>
          </c:extLst>
        </c:ser>
        <c:ser>
          <c:idx val="2"/>
          <c:order val="2"/>
          <c:tx>
            <c:strRef>
              <c:f>Sheet1!$A$4</c:f>
              <c:strCache>
                <c:ptCount val="1"/>
                <c:pt idx="0">
                  <c:v>Driven Exercise</c:v>
                </c:pt>
              </c:strCache>
            </c:strRef>
          </c:tx>
          <c:spPr>
            <a:solidFill>
              <a:schemeClr val="accent2">
                <a:lumMod val="50000"/>
              </a:schemeClr>
            </a:solidFill>
            <a:ln>
              <a:noFill/>
            </a:ln>
            <a:effectLst/>
          </c:spPr>
          <c:invertIfNegative val="0"/>
          <c:dLbls>
            <c:dLbl>
              <c:idx val="0"/>
              <c:tx>
                <c:rich>
                  <a:bodyPr/>
                  <a:lstStyle/>
                  <a:p>
                    <a:fld id="{6153349E-9206-054E-991F-C9EF203FBE2B}" type="CELLRANGE">
                      <a:rPr lang="en-US"/>
                      <a:pPr/>
                      <a:t>[CELLRANGE]</a:t>
                    </a:fld>
                    <a:r>
                      <a:rPr lang="en-US" baseline="0"/>
                      <a:t>, </a:t>
                    </a:r>
                    <a:fld id="{A4A0CC37-6258-514F-A67C-FD3BD8A12E50}"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8C9E-FD49-AECB-BB6360EDF430}"/>
                </c:ext>
              </c:extLst>
            </c:dLbl>
            <c:dLbl>
              <c:idx val="1"/>
              <c:tx>
                <c:rich>
                  <a:bodyPr/>
                  <a:lstStyle/>
                  <a:p>
                    <a:fld id="{F961C8A5-F929-884C-8326-8E8A6F644D46}" type="CELLRANGE">
                      <a:rPr lang="en-US"/>
                      <a:pPr/>
                      <a:t>[CELLRANGE]</a:t>
                    </a:fld>
                    <a:r>
                      <a:rPr lang="en-US" baseline="0"/>
                      <a:t>, </a:t>
                    </a:r>
                    <a:fld id="{F58DAE08-E2B4-E94C-B0CF-C2E8BCEB698A}" type="VALUE">
                      <a:rPr lang="en-US" baseline="0"/>
                      <a:pPr/>
                      <a:t>[VALUE]</a:t>
                    </a:fld>
                    <a:endParaRPr lang="en-US" baseline="0"/>
                  </a:p>
                </c:rich>
              </c:tx>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C9E-FD49-AECB-BB6360EDF430}"/>
                </c:ext>
              </c:extLst>
            </c:dLbl>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a:solidFill>
                        <a:schemeClr val="tx1">
                          <a:lumMod val="35000"/>
                          <a:lumOff val="65000"/>
                        </a:schemeClr>
                      </a:solidFill>
                    </a:ln>
                    <a:effectLst/>
                  </c:spPr>
                </c15:leaderLines>
              </c:ext>
            </c:extLst>
          </c:dLbls>
          <c:cat>
            <c:strRef>
              <c:f>Sheet1!$B$1:$C$1</c:f>
              <c:strCache>
                <c:ptCount val="2"/>
                <c:pt idx="0">
                  <c:v>Girls</c:v>
                </c:pt>
                <c:pt idx="1">
                  <c:v>Boys</c:v>
                </c:pt>
              </c:strCache>
            </c:strRef>
          </c:cat>
          <c:val>
            <c:numRef>
              <c:f>Sheet1!$B$4:$C$4</c:f>
              <c:numCache>
                <c:formatCode>General</c:formatCode>
                <c:ptCount val="2"/>
                <c:pt idx="0">
                  <c:v>358</c:v>
                </c:pt>
                <c:pt idx="1">
                  <c:v>183</c:v>
                </c:pt>
              </c:numCache>
            </c:numRef>
          </c:val>
          <c:extLst>
            <c:ext xmlns:c15="http://schemas.microsoft.com/office/drawing/2012/chart" uri="{02D57815-91ED-43cb-92C2-25804820EDAC}">
              <c15:datalabelsRange>
                <c15:f>Sheet1!$D$4:$E$4</c15:f>
                <c15:dlblRangeCache>
                  <c:ptCount val="2"/>
                  <c:pt idx="0">
                    <c:v>10.8%</c:v>
                  </c:pt>
                  <c:pt idx="1">
                    <c:v>7.0%</c:v>
                  </c:pt>
                </c15:dlblRangeCache>
              </c15:datalabelsRange>
            </c:ext>
            <c:ext xmlns:c16="http://schemas.microsoft.com/office/drawing/2014/chart" uri="{C3380CC4-5D6E-409C-BE32-E72D297353CC}">
              <c16:uniqueId val="{00000008-8C9E-FD49-AECB-BB6360EDF430}"/>
            </c:ext>
          </c:extLst>
        </c:ser>
        <c:dLbls>
          <c:showLegendKey val="0"/>
          <c:showVal val="1"/>
          <c:showCatName val="0"/>
          <c:showSerName val="0"/>
          <c:showPercent val="0"/>
          <c:showBubbleSize val="0"/>
        </c:dLbls>
        <c:gapWidth val="150"/>
        <c:overlap val="100"/>
        <c:axId val="411151040"/>
        <c:axId val="411152688"/>
      </c:barChart>
      <c:catAx>
        <c:axId val="41115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none" spc="0" normalizeH="0" baseline="0">
                <a:solidFill>
                  <a:schemeClr val="tx1">
                    <a:lumMod val="65000"/>
                    <a:lumOff val="35000"/>
                  </a:schemeClr>
                </a:solidFill>
                <a:latin typeface="+mn-lt"/>
                <a:ea typeface="+mn-ea"/>
                <a:cs typeface="+mn-cs"/>
              </a:defRPr>
            </a:pPr>
            <a:endParaRPr lang="en-US"/>
          </a:p>
        </c:txPr>
        <c:crossAx val="411152688"/>
        <c:crosses val="autoZero"/>
        <c:auto val="1"/>
        <c:lblAlgn val="ctr"/>
        <c:lblOffset val="100"/>
        <c:noMultiLvlLbl val="0"/>
      </c:catAx>
      <c:valAx>
        <c:axId val="41115268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1151040"/>
        <c:crosses val="autoZero"/>
        <c:crossBetween val="between"/>
      </c:valAx>
      <c:spPr>
        <a:noFill/>
        <a:ln>
          <a:noFill/>
        </a:ln>
        <a:effectLst/>
      </c:spPr>
    </c:plotArea>
    <c:legend>
      <c:legendPos val="r"/>
      <c:layout>
        <c:manualLayout>
          <c:xMode val="edge"/>
          <c:yMode val="edge"/>
          <c:x val="0.68401159828336988"/>
          <c:y val="0.39667529572502069"/>
          <c:w val="0.30798306482536913"/>
          <c:h val="0.3527679502390968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C77AA33-A0C7-4785-9459-271A8E76AF4C}"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69EA5D2-B3EB-44A8-921A-FDE1334D5EE8}">
      <dgm:prSet/>
      <dgm:spPr/>
      <dgm:t>
        <a:bodyPr/>
        <a:lstStyle/>
        <a:p>
          <a:r>
            <a:rPr lang="en-US" dirty="0"/>
            <a:t>Dysfunctional exercise is a common, debilitating symptom across eating disorders (ED). </a:t>
          </a:r>
        </a:p>
      </dgm:t>
    </dgm:pt>
    <dgm:pt modelId="{420D860D-F589-43EC-95D3-93144545A1DC}" type="parTrans" cxnId="{DBABC503-B41F-4F3F-A251-1CC9AAA988D6}">
      <dgm:prSet/>
      <dgm:spPr/>
      <dgm:t>
        <a:bodyPr/>
        <a:lstStyle/>
        <a:p>
          <a:endParaRPr lang="en-US"/>
        </a:p>
      </dgm:t>
    </dgm:pt>
    <dgm:pt modelId="{A85607FD-4EBB-4A3C-ACF5-A959B06DB2CE}" type="sibTrans" cxnId="{DBABC503-B41F-4F3F-A251-1CC9AAA988D6}">
      <dgm:prSet/>
      <dgm:spPr/>
      <dgm:t>
        <a:bodyPr/>
        <a:lstStyle/>
        <a:p>
          <a:endParaRPr lang="en-US"/>
        </a:p>
      </dgm:t>
    </dgm:pt>
    <dgm:pt modelId="{10B61A70-C345-4496-AEFC-08BB69D5E792}">
      <dgm:prSet/>
      <dgm:spPr/>
      <dgm:t>
        <a:bodyPr/>
        <a:lstStyle/>
        <a:p>
          <a:r>
            <a:rPr lang="en-US" dirty="0"/>
            <a:t>e.g. up to 40% of individuals with bulimia nervosa and 80% of those with anorexia nervosa</a:t>
          </a:r>
        </a:p>
      </dgm:t>
    </dgm:pt>
    <dgm:pt modelId="{7CA65146-7020-4B32-8790-86CC32A171B4}" type="parTrans" cxnId="{B32D55EF-A92A-479C-8F7D-141803E6149C}">
      <dgm:prSet/>
      <dgm:spPr/>
      <dgm:t>
        <a:bodyPr/>
        <a:lstStyle/>
        <a:p>
          <a:endParaRPr lang="en-US"/>
        </a:p>
      </dgm:t>
    </dgm:pt>
    <dgm:pt modelId="{CBD39E50-EC3D-4217-864B-5CD1A2C8F982}" type="sibTrans" cxnId="{B32D55EF-A92A-479C-8F7D-141803E6149C}">
      <dgm:prSet/>
      <dgm:spPr/>
      <dgm:t>
        <a:bodyPr/>
        <a:lstStyle/>
        <a:p>
          <a:endParaRPr lang="en-US"/>
        </a:p>
      </dgm:t>
    </dgm:pt>
    <dgm:pt modelId="{3B33567B-0ACE-4B36-98CD-FCE535A849AB}">
      <dgm:prSet/>
      <dgm:spPr/>
      <dgm:t>
        <a:bodyPr/>
        <a:lstStyle/>
        <a:p>
          <a:r>
            <a:rPr lang="en-US" dirty="0"/>
            <a:t>Dysfunctional exercise relates to: </a:t>
          </a:r>
        </a:p>
      </dgm:t>
    </dgm:pt>
    <dgm:pt modelId="{40CA2C51-A0D7-43E1-99AD-9DAA43678BD4}" type="parTrans" cxnId="{24D8AAD0-9FD7-46FC-9531-0553DB3F6D18}">
      <dgm:prSet/>
      <dgm:spPr/>
      <dgm:t>
        <a:bodyPr/>
        <a:lstStyle/>
        <a:p>
          <a:endParaRPr lang="en-US"/>
        </a:p>
      </dgm:t>
    </dgm:pt>
    <dgm:pt modelId="{C1C4C9CC-8037-4435-A317-E43920739A57}" type="sibTrans" cxnId="{24D8AAD0-9FD7-46FC-9531-0553DB3F6D18}">
      <dgm:prSet/>
      <dgm:spPr/>
      <dgm:t>
        <a:bodyPr/>
        <a:lstStyle/>
        <a:p>
          <a:endParaRPr lang="en-US"/>
        </a:p>
      </dgm:t>
    </dgm:pt>
    <dgm:pt modelId="{F06C56E8-3812-4AEA-9ECB-B0D621C1811F}">
      <dgm:prSet/>
      <dgm:spPr/>
      <dgm:t>
        <a:bodyPr/>
        <a:lstStyle/>
        <a:p>
          <a:r>
            <a:rPr lang="en-US"/>
            <a:t>High levels of ED symptoms</a:t>
          </a:r>
        </a:p>
      </dgm:t>
    </dgm:pt>
    <dgm:pt modelId="{A69C4B1C-6AE3-41B5-B764-2A174BBE41B5}" type="parTrans" cxnId="{B8B8D8DC-1765-4F98-AAE4-3B51AE830819}">
      <dgm:prSet/>
      <dgm:spPr/>
      <dgm:t>
        <a:bodyPr/>
        <a:lstStyle/>
        <a:p>
          <a:endParaRPr lang="en-US"/>
        </a:p>
      </dgm:t>
    </dgm:pt>
    <dgm:pt modelId="{9370615B-E988-4687-9431-534C375C6B8C}" type="sibTrans" cxnId="{B8B8D8DC-1765-4F98-AAE4-3B51AE830819}">
      <dgm:prSet/>
      <dgm:spPr/>
      <dgm:t>
        <a:bodyPr/>
        <a:lstStyle/>
        <a:p>
          <a:endParaRPr lang="en-US"/>
        </a:p>
      </dgm:t>
    </dgm:pt>
    <dgm:pt modelId="{8AD52570-A5E8-4AA0-B15F-E551E4324310}">
      <dgm:prSet/>
      <dgm:spPr/>
      <dgm:t>
        <a:bodyPr/>
        <a:lstStyle/>
        <a:p>
          <a:r>
            <a:rPr lang="en-US"/>
            <a:t>Poor ED treatment outcomes</a:t>
          </a:r>
        </a:p>
      </dgm:t>
    </dgm:pt>
    <dgm:pt modelId="{2562AB99-A4AD-460B-8ABB-4FA7C25E01BF}" type="parTrans" cxnId="{0CB7F2AE-D583-4D6E-92C4-AC6B5835B341}">
      <dgm:prSet/>
      <dgm:spPr/>
      <dgm:t>
        <a:bodyPr/>
        <a:lstStyle/>
        <a:p>
          <a:endParaRPr lang="en-US"/>
        </a:p>
      </dgm:t>
    </dgm:pt>
    <dgm:pt modelId="{EBB3AF08-EAA8-4D09-B648-26721F22618D}" type="sibTrans" cxnId="{0CB7F2AE-D583-4D6E-92C4-AC6B5835B341}">
      <dgm:prSet/>
      <dgm:spPr/>
      <dgm:t>
        <a:bodyPr/>
        <a:lstStyle/>
        <a:p>
          <a:endParaRPr lang="en-US"/>
        </a:p>
      </dgm:t>
    </dgm:pt>
    <dgm:pt modelId="{6B5AFF04-2575-E64F-9E88-BAB01A837EB8}" type="pres">
      <dgm:prSet presAssocID="{CC77AA33-A0C7-4785-9459-271A8E76AF4C}" presName="Name0" presStyleCnt="0">
        <dgm:presLayoutVars>
          <dgm:dir/>
          <dgm:animLvl val="lvl"/>
          <dgm:resizeHandles val="exact"/>
        </dgm:presLayoutVars>
      </dgm:prSet>
      <dgm:spPr/>
    </dgm:pt>
    <dgm:pt modelId="{A1A6FEAD-C13A-6F4D-93F9-56DC69567A87}" type="pres">
      <dgm:prSet presAssocID="{669EA5D2-B3EB-44A8-921A-FDE1334D5EE8}" presName="composite" presStyleCnt="0"/>
      <dgm:spPr/>
    </dgm:pt>
    <dgm:pt modelId="{B3EA2D80-6088-7F4B-823F-01D9815FC21F}" type="pres">
      <dgm:prSet presAssocID="{669EA5D2-B3EB-44A8-921A-FDE1334D5EE8}" presName="parTx" presStyleLbl="alignNode1" presStyleIdx="0" presStyleCnt="2">
        <dgm:presLayoutVars>
          <dgm:chMax val="0"/>
          <dgm:chPref val="0"/>
          <dgm:bulletEnabled val="1"/>
        </dgm:presLayoutVars>
      </dgm:prSet>
      <dgm:spPr/>
    </dgm:pt>
    <dgm:pt modelId="{D074C9DC-8439-4148-9AA4-BB694E19D823}" type="pres">
      <dgm:prSet presAssocID="{669EA5D2-B3EB-44A8-921A-FDE1334D5EE8}" presName="desTx" presStyleLbl="alignAccFollowNode1" presStyleIdx="0" presStyleCnt="2">
        <dgm:presLayoutVars>
          <dgm:bulletEnabled val="1"/>
        </dgm:presLayoutVars>
      </dgm:prSet>
      <dgm:spPr/>
    </dgm:pt>
    <dgm:pt modelId="{0A3565A4-DC97-7F44-A573-77E2CDCB9536}" type="pres">
      <dgm:prSet presAssocID="{A85607FD-4EBB-4A3C-ACF5-A959B06DB2CE}" presName="space" presStyleCnt="0"/>
      <dgm:spPr/>
    </dgm:pt>
    <dgm:pt modelId="{46B14301-BEA5-C14F-AF77-75A5A894C709}" type="pres">
      <dgm:prSet presAssocID="{3B33567B-0ACE-4B36-98CD-FCE535A849AB}" presName="composite" presStyleCnt="0"/>
      <dgm:spPr/>
    </dgm:pt>
    <dgm:pt modelId="{BFF126CB-B2D3-BB46-A566-428A0122A945}" type="pres">
      <dgm:prSet presAssocID="{3B33567B-0ACE-4B36-98CD-FCE535A849AB}" presName="parTx" presStyleLbl="alignNode1" presStyleIdx="1" presStyleCnt="2">
        <dgm:presLayoutVars>
          <dgm:chMax val="0"/>
          <dgm:chPref val="0"/>
          <dgm:bulletEnabled val="1"/>
        </dgm:presLayoutVars>
      </dgm:prSet>
      <dgm:spPr/>
    </dgm:pt>
    <dgm:pt modelId="{4479EA80-29CC-B748-BBA2-675A7CE9F070}" type="pres">
      <dgm:prSet presAssocID="{3B33567B-0ACE-4B36-98CD-FCE535A849AB}" presName="desTx" presStyleLbl="alignAccFollowNode1" presStyleIdx="1" presStyleCnt="2">
        <dgm:presLayoutVars>
          <dgm:bulletEnabled val="1"/>
        </dgm:presLayoutVars>
      </dgm:prSet>
      <dgm:spPr/>
    </dgm:pt>
  </dgm:ptLst>
  <dgm:cxnLst>
    <dgm:cxn modelId="{DBABC503-B41F-4F3F-A251-1CC9AAA988D6}" srcId="{CC77AA33-A0C7-4785-9459-271A8E76AF4C}" destId="{669EA5D2-B3EB-44A8-921A-FDE1334D5EE8}" srcOrd="0" destOrd="0" parTransId="{420D860D-F589-43EC-95D3-93144545A1DC}" sibTransId="{A85607FD-4EBB-4A3C-ACF5-A959B06DB2CE}"/>
    <dgm:cxn modelId="{F05CA40F-30AC-1D48-838C-94E379E310BF}" type="presOf" srcId="{F06C56E8-3812-4AEA-9ECB-B0D621C1811F}" destId="{4479EA80-29CC-B748-BBA2-675A7CE9F070}" srcOrd="0" destOrd="0" presId="urn:microsoft.com/office/officeart/2005/8/layout/hList1"/>
    <dgm:cxn modelId="{94DCEF2D-17BD-D94F-AD27-B548F2A05AC8}" type="presOf" srcId="{CC77AA33-A0C7-4785-9459-271A8E76AF4C}" destId="{6B5AFF04-2575-E64F-9E88-BAB01A837EB8}" srcOrd="0" destOrd="0" presId="urn:microsoft.com/office/officeart/2005/8/layout/hList1"/>
    <dgm:cxn modelId="{202EFC55-5210-4846-8A42-76C351CB8DCA}" type="presOf" srcId="{669EA5D2-B3EB-44A8-921A-FDE1334D5EE8}" destId="{B3EA2D80-6088-7F4B-823F-01D9815FC21F}" srcOrd="0" destOrd="0" presId="urn:microsoft.com/office/officeart/2005/8/layout/hList1"/>
    <dgm:cxn modelId="{FD495FA0-A75F-7744-BE29-A4C93665FD67}" type="presOf" srcId="{10B61A70-C345-4496-AEFC-08BB69D5E792}" destId="{D074C9DC-8439-4148-9AA4-BB694E19D823}" srcOrd="0" destOrd="0" presId="urn:microsoft.com/office/officeart/2005/8/layout/hList1"/>
    <dgm:cxn modelId="{0CB7F2AE-D583-4D6E-92C4-AC6B5835B341}" srcId="{3B33567B-0ACE-4B36-98CD-FCE535A849AB}" destId="{8AD52570-A5E8-4AA0-B15F-E551E4324310}" srcOrd="1" destOrd="0" parTransId="{2562AB99-A4AD-460B-8ABB-4FA7C25E01BF}" sibTransId="{EBB3AF08-EAA8-4D09-B648-26721F22618D}"/>
    <dgm:cxn modelId="{9A4E7BC4-7925-AF4A-82DF-8B0BBF27B075}" type="presOf" srcId="{3B33567B-0ACE-4B36-98CD-FCE535A849AB}" destId="{BFF126CB-B2D3-BB46-A566-428A0122A945}" srcOrd="0" destOrd="0" presId="urn:microsoft.com/office/officeart/2005/8/layout/hList1"/>
    <dgm:cxn modelId="{24D8AAD0-9FD7-46FC-9531-0553DB3F6D18}" srcId="{CC77AA33-A0C7-4785-9459-271A8E76AF4C}" destId="{3B33567B-0ACE-4B36-98CD-FCE535A849AB}" srcOrd="1" destOrd="0" parTransId="{40CA2C51-A0D7-43E1-99AD-9DAA43678BD4}" sibTransId="{C1C4C9CC-8037-4435-A317-E43920739A57}"/>
    <dgm:cxn modelId="{26D658DB-F892-EF4F-BCBE-578BDEB5DCDC}" type="presOf" srcId="{8AD52570-A5E8-4AA0-B15F-E551E4324310}" destId="{4479EA80-29CC-B748-BBA2-675A7CE9F070}" srcOrd="0" destOrd="1" presId="urn:microsoft.com/office/officeart/2005/8/layout/hList1"/>
    <dgm:cxn modelId="{B8B8D8DC-1765-4F98-AAE4-3B51AE830819}" srcId="{3B33567B-0ACE-4B36-98CD-FCE535A849AB}" destId="{F06C56E8-3812-4AEA-9ECB-B0D621C1811F}" srcOrd="0" destOrd="0" parTransId="{A69C4B1C-6AE3-41B5-B764-2A174BBE41B5}" sibTransId="{9370615B-E988-4687-9431-534C375C6B8C}"/>
    <dgm:cxn modelId="{B32D55EF-A92A-479C-8F7D-141803E6149C}" srcId="{669EA5D2-B3EB-44A8-921A-FDE1334D5EE8}" destId="{10B61A70-C345-4496-AEFC-08BB69D5E792}" srcOrd="0" destOrd="0" parTransId="{7CA65146-7020-4B32-8790-86CC32A171B4}" sibTransId="{CBD39E50-EC3D-4217-864B-5CD1A2C8F982}"/>
    <dgm:cxn modelId="{DF6A7D5B-5009-2D43-84FB-5BF35DA553D6}" type="presParOf" srcId="{6B5AFF04-2575-E64F-9E88-BAB01A837EB8}" destId="{A1A6FEAD-C13A-6F4D-93F9-56DC69567A87}" srcOrd="0" destOrd="0" presId="urn:microsoft.com/office/officeart/2005/8/layout/hList1"/>
    <dgm:cxn modelId="{FAA7BE17-E9BF-5B42-B122-FB689BBCBACE}" type="presParOf" srcId="{A1A6FEAD-C13A-6F4D-93F9-56DC69567A87}" destId="{B3EA2D80-6088-7F4B-823F-01D9815FC21F}" srcOrd="0" destOrd="0" presId="urn:microsoft.com/office/officeart/2005/8/layout/hList1"/>
    <dgm:cxn modelId="{FE35E25A-D149-DD41-BFAB-249B41B6F9CF}" type="presParOf" srcId="{A1A6FEAD-C13A-6F4D-93F9-56DC69567A87}" destId="{D074C9DC-8439-4148-9AA4-BB694E19D823}" srcOrd="1" destOrd="0" presId="urn:microsoft.com/office/officeart/2005/8/layout/hList1"/>
    <dgm:cxn modelId="{F8F876D0-ADE2-A143-BB20-FE681FCAF9FE}" type="presParOf" srcId="{6B5AFF04-2575-E64F-9E88-BAB01A837EB8}" destId="{0A3565A4-DC97-7F44-A573-77E2CDCB9536}" srcOrd="1" destOrd="0" presId="urn:microsoft.com/office/officeart/2005/8/layout/hList1"/>
    <dgm:cxn modelId="{34B8C77F-68F8-204B-BB91-38ECBF4109FA}" type="presParOf" srcId="{6B5AFF04-2575-E64F-9E88-BAB01A837EB8}" destId="{46B14301-BEA5-C14F-AF77-75A5A894C709}" srcOrd="2" destOrd="0" presId="urn:microsoft.com/office/officeart/2005/8/layout/hList1"/>
    <dgm:cxn modelId="{F6F6C337-D857-644A-B15B-31E8EE740185}" type="presParOf" srcId="{46B14301-BEA5-C14F-AF77-75A5A894C709}" destId="{BFF126CB-B2D3-BB46-A566-428A0122A945}" srcOrd="0" destOrd="0" presId="urn:microsoft.com/office/officeart/2005/8/layout/hList1"/>
    <dgm:cxn modelId="{5BE8F1D1-3E53-5841-96C6-F54CE68EA49F}" type="presParOf" srcId="{46B14301-BEA5-C14F-AF77-75A5A894C709}" destId="{4479EA80-29CC-B748-BBA2-675A7CE9F07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832201-6623-44AA-9447-17506E898F4F}"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FB975454-DCFE-4626-940A-610D685AD3C0}">
      <dgm:prSet/>
      <dgm:spPr/>
      <dgm:t>
        <a:bodyPr/>
        <a:lstStyle/>
        <a:p>
          <a:r>
            <a:rPr lang="en-US" dirty="0"/>
            <a:t>Common Definitional Components of Maladaptive Exercise: </a:t>
          </a:r>
        </a:p>
      </dgm:t>
    </dgm:pt>
    <dgm:pt modelId="{A223664A-EE9E-4D5D-8EB7-A34BB83A18CE}" type="parTrans" cxnId="{2875A07D-79F5-423E-BCD1-BA94F96D2490}">
      <dgm:prSet/>
      <dgm:spPr/>
      <dgm:t>
        <a:bodyPr/>
        <a:lstStyle/>
        <a:p>
          <a:endParaRPr lang="en-US"/>
        </a:p>
      </dgm:t>
    </dgm:pt>
    <dgm:pt modelId="{B72D096D-A749-4774-A38B-AEF4AA7C4F26}" type="sibTrans" cxnId="{2875A07D-79F5-423E-BCD1-BA94F96D2490}">
      <dgm:prSet/>
      <dgm:spPr/>
      <dgm:t>
        <a:bodyPr/>
        <a:lstStyle/>
        <a:p>
          <a:endParaRPr lang="en-US"/>
        </a:p>
      </dgm:t>
    </dgm:pt>
    <dgm:pt modelId="{2F24926C-14ED-41E9-8D4A-79307EC6A22F}">
      <dgm:prSet/>
      <dgm:spPr/>
      <dgm:t>
        <a:bodyPr/>
        <a:lstStyle/>
        <a:p>
          <a:r>
            <a:rPr lang="en-GB"/>
            <a:t>Feeling ‘driven’ to preform exercise</a:t>
          </a:r>
          <a:r>
            <a:rPr lang="en-US"/>
            <a:t> </a:t>
          </a:r>
        </a:p>
      </dgm:t>
    </dgm:pt>
    <dgm:pt modelId="{C6BD79AD-ED2A-4BAC-8B29-FF348E875D34}" type="parTrans" cxnId="{028FEEFC-89AC-4537-A426-F971C66BE021}">
      <dgm:prSet/>
      <dgm:spPr/>
      <dgm:t>
        <a:bodyPr/>
        <a:lstStyle/>
        <a:p>
          <a:endParaRPr lang="en-US"/>
        </a:p>
      </dgm:t>
    </dgm:pt>
    <dgm:pt modelId="{FD8F5E7A-07AD-4387-B562-1B679EA0D26A}" type="sibTrans" cxnId="{028FEEFC-89AC-4537-A426-F971C66BE021}">
      <dgm:prSet/>
      <dgm:spPr/>
      <dgm:t>
        <a:bodyPr/>
        <a:lstStyle/>
        <a:p>
          <a:endParaRPr lang="en-US"/>
        </a:p>
      </dgm:t>
    </dgm:pt>
    <dgm:pt modelId="{79F77184-0123-43D2-B8A6-BC365A05B4DF}">
      <dgm:prSet/>
      <dgm:spPr/>
      <dgm:t>
        <a:bodyPr/>
        <a:lstStyle/>
        <a:p>
          <a:r>
            <a:rPr lang="en-GB"/>
            <a:t>Having exercise obsessions</a:t>
          </a:r>
          <a:r>
            <a:rPr lang="en-US"/>
            <a:t> </a:t>
          </a:r>
        </a:p>
      </dgm:t>
    </dgm:pt>
    <dgm:pt modelId="{D68A9EF7-CAAA-44FB-A124-EF3ECCA5B893}" type="parTrans" cxnId="{FE67E740-6141-4428-A53D-1B604B5F131D}">
      <dgm:prSet/>
      <dgm:spPr/>
      <dgm:t>
        <a:bodyPr/>
        <a:lstStyle/>
        <a:p>
          <a:endParaRPr lang="en-US"/>
        </a:p>
      </dgm:t>
    </dgm:pt>
    <dgm:pt modelId="{394DC25F-CB4E-462B-BED2-104BC69CD6F8}" type="sibTrans" cxnId="{FE67E740-6141-4428-A53D-1B604B5F131D}">
      <dgm:prSet/>
      <dgm:spPr/>
      <dgm:t>
        <a:bodyPr/>
        <a:lstStyle/>
        <a:p>
          <a:endParaRPr lang="en-US"/>
        </a:p>
      </dgm:t>
    </dgm:pt>
    <dgm:pt modelId="{0B07C389-C573-431C-80F8-00727ACBA034}">
      <dgm:prSet/>
      <dgm:spPr/>
      <dgm:t>
        <a:bodyPr/>
        <a:lstStyle/>
        <a:p>
          <a:r>
            <a:rPr lang="en-GB"/>
            <a:t>Exercising to reduce distress (e.g. guilt, anxiety)</a:t>
          </a:r>
          <a:r>
            <a:rPr lang="en-US"/>
            <a:t> </a:t>
          </a:r>
        </a:p>
      </dgm:t>
    </dgm:pt>
    <dgm:pt modelId="{33EA759E-E59C-4B3E-A411-8DA8BC131273}" type="parTrans" cxnId="{D57F5812-607B-42CB-AEA3-88AFE4F4DB92}">
      <dgm:prSet/>
      <dgm:spPr/>
      <dgm:t>
        <a:bodyPr/>
        <a:lstStyle/>
        <a:p>
          <a:endParaRPr lang="en-US"/>
        </a:p>
      </dgm:t>
    </dgm:pt>
    <dgm:pt modelId="{2638015C-5252-4A2D-98DC-B95E44131921}" type="sibTrans" cxnId="{D57F5812-607B-42CB-AEA3-88AFE4F4DB92}">
      <dgm:prSet/>
      <dgm:spPr/>
      <dgm:t>
        <a:bodyPr/>
        <a:lstStyle/>
        <a:p>
          <a:endParaRPr lang="en-US"/>
        </a:p>
      </dgm:t>
    </dgm:pt>
    <dgm:pt modelId="{3BCFD461-41E8-4110-87F3-BB92C3009BD7}">
      <dgm:prSet/>
      <dgm:spPr/>
      <dgm:t>
        <a:bodyPr/>
        <a:lstStyle/>
        <a:p>
          <a:r>
            <a:rPr lang="en-US"/>
            <a:t>Exercising to prevent weight gain</a:t>
          </a:r>
        </a:p>
      </dgm:t>
    </dgm:pt>
    <dgm:pt modelId="{0E207E88-B9D1-4954-A073-5C67DF55AE5E}" type="parTrans" cxnId="{4692DE36-818D-4967-9FFE-27737F65D96C}">
      <dgm:prSet/>
      <dgm:spPr/>
      <dgm:t>
        <a:bodyPr/>
        <a:lstStyle/>
        <a:p>
          <a:endParaRPr lang="en-US"/>
        </a:p>
      </dgm:t>
    </dgm:pt>
    <dgm:pt modelId="{F16F2BCD-25D7-4E24-B6C4-8BF286CD9A83}" type="sibTrans" cxnId="{4692DE36-818D-4967-9FFE-27737F65D96C}">
      <dgm:prSet/>
      <dgm:spPr/>
      <dgm:t>
        <a:bodyPr/>
        <a:lstStyle/>
        <a:p>
          <a:endParaRPr lang="en-US"/>
        </a:p>
      </dgm:t>
    </dgm:pt>
    <dgm:pt modelId="{AA9E3515-C8A6-4D4C-B877-C290AED318E1}">
      <dgm:prSet/>
      <dgm:spPr/>
      <dgm:t>
        <a:bodyPr/>
        <a:lstStyle/>
        <a:p>
          <a:r>
            <a:rPr lang="en-US"/>
            <a:t>Exercise leading to functional impairment</a:t>
          </a:r>
        </a:p>
      </dgm:t>
    </dgm:pt>
    <dgm:pt modelId="{A6BD332B-02DC-40F6-B32B-F89278FD4370}" type="parTrans" cxnId="{C98C26AD-7FD2-4027-87C5-3B371FF48046}">
      <dgm:prSet/>
      <dgm:spPr/>
      <dgm:t>
        <a:bodyPr/>
        <a:lstStyle/>
        <a:p>
          <a:endParaRPr lang="en-US"/>
        </a:p>
      </dgm:t>
    </dgm:pt>
    <dgm:pt modelId="{8022ABB9-FF30-440E-B1C5-66663E6A9B0A}" type="sibTrans" cxnId="{C98C26AD-7FD2-4027-87C5-3B371FF48046}">
      <dgm:prSet/>
      <dgm:spPr/>
      <dgm:t>
        <a:bodyPr/>
        <a:lstStyle/>
        <a:p>
          <a:endParaRPr lang="en-US"/>
        </a:p>
      </dgm:t>
    </dgm:pt>
    <dgm:pt modelId="{59DACCCD-1847-4D41-BDF3-914336D05EE4}">
      <dgm:prSet/>
      <dgm:spPr/>
      <dgm:t>
        <a:bodyPr/>
        <a:lstStyle/>
        <a:p>
          <a:r>
            <a:rPr lang="en-GB"/>
            <a:t>It is unclear which </a:t>
          </a:r>
          <a:r>
            <a:rPr lang="en-GB" b="1"/>
            <a:t>aspects</a:t>
          </a:r>
          <a:r>
            <a:rPr lang="en-GB"/>
            <a:t> of exercise impact onset and exacerbation of eating pathology</a:t>
          </a:r>
          <a:r>
            <a:rPr lang="en-US"/>
            <a:t> </a:t>
          </a:r>
        </a:p>
      </dgm:t>
    </dgm:pt>
    <dgm:pt modelId="{10A28495-AF16-4251-AF02-571EE36AEF2E}" type="parTrans" cxnId="{A52845EE-23FC-4EA5-952B-A864968E2BF0}">
      <dgm:prSet/>
      <dgm:spPr/>
      <dgm:t>
        <a:bodyPr/>
        <a:lstStyle/>
        <a:p>
          <a:endParaRPr lang="en-US"/>
        </a:p>
      </dgm:t>
    </dgm:pt>
    <dgm:pt modelId="{BDAE94F7-0AC7-4178-8ABB-BA804BD27B80}" type="sibTrans" cxnId="{A52845EE-23FC-4EA5-952B-A864968E2BF0}">
      <dgm:prSet/>
      <dgm:spPr/>
      <dgm:t>
        <a:bodyPr/>
        <a:lstStyle/>
        <a:p>
          <a:endParaRPr lang="en-US"/>
        </a:p>
      </dgm:t>
    </dgm:pt>
    <dgm:pt modelId="{7FB7788C-6BF6-EB4B-906B-25E71840E296}" type="pres">
      <dgm:prSet presAssocID="{74832201-6623-44AA-9447-17506E898F4F}" presName="Name0" presStyleCnt="0">
        <dgm:presLayoutVars>
          <dgm:dir/>
          <dgm:animLvl val="lvl"/>
          <dgm:resizeHandles val="exact"/>
        </dgm:presLayoutVars>
      </dgm:prSet>
      <dgm:spPr/>
    </dgm:pt>
    <dgm:pt modelId="{F2A20BAD-4C33-1A46-A912-8C43E1F7CFF6}" type="pres">
      <dgm:prSet presAssocID="{59DACCCD-1847-4D41-BDF3-914336D05EE4}" presName="boxAndChildren" presStyleCnt="0"/>
      <dgm:spPr/>
    </dgm:pt>
    <dgm:pt modelId="{A3DBD04B-A87B-B242-AF25-577F86D8CA7E}" type="pres">
      <dgm:prSet presAssocID="{59DACCCD-1847-4D41-BDF3-914336D05EE4}" presName="parentTextBox" presStyleLbl="node1" presStyleIdx="0" presStyleCnt="2"/>
      <dgm:spPr/>
    </dgm:pt>
    <dgm:pt modelId="{AFC7331E-F8FF-0A46-BEFE-CCE6BB344D94}" type="pres">
      <dgm:prSet presAssocID="{B72D096D-A749-4774-A38B-AEF4AA7C4F26}" presName="sp" presStyleCnt="0"/>
      <dgm:spPr/>
    </dgm:pt>
    <dgm:pt modelId="{3A0FB993-A7A0-BB47-9245-DE630C4E35D1}" type="pres">
      <dgm:prSet presAssocID="{FB975454-DCFE-4626-940A-610D685AD3C0}" presName="arrowAndChildren" presStyleCnt="0"/>
      <dgm:spPr/>
    </dgm:pt>
    <dgm:pt modelId="{F5A533AE-C8CA-134D-91B3-F0C0B264D4F7}" type="pres">
      <dgm:prSet presAssocID="{FB975454-DCFE-4626-940A-610D685AD3C0}" presName="parentTextArrow" presStyleLbl="node1" presStyleIdx="0" presStyleCnt="2"/>
      <dgm:spPr/>
    </dgm:pt>
    <dgm:pt modelId="{D2BF2DCB-31D6-5A4A-9DF8-2CCC2C0A663C}" type="pres">
      <dgm:prSet presAssocID="{FB975454-DCFE-4626-940A-610D685AD3C0}" presName="arrow" presStyleLbl="node1" presStyleIdx="1" presStyleCnt="2"/>
      <dgm:spPr/>
    </dgm:pt>
    <dgm:pt modelId="{96E59A46-17FA-9146-BC29-8BCC91A5BACC}" type="pres">
      <dgm:prSet presAssocID="{FB975454-DCFE-4626-940A-610D685AD3C0}" presName="descendantArrow" presStyleCnt="0"/>
      <dgm:spPr/>
    </dgm:pt>
    <dgm:pt modelId="{2DDEABAE-16A4-BB40-8750-3286D5BA1CB5}" type="pres">
      <dgm:prSet presAssocID="{2F24926C-14ED-41E9-8D4A-79307EC6A22F}" presName="childTextArrow" presStyleLbl="fgAccFollowNode1" presStyleIdx="0" presStyleCnt="5">
        <dgm:presLayoutVars>
          <dgm:bulletEnabled val="1"/>
        </dgm:presLayoutVars>
      </dgm:prSet>
      <dgm:spPr/>
    </dgm:pt>
    <dgm:pt modelId="{41B61DFD-23CC-0F44-8D89-4E8E87A414A5}" type="pres">
      <dgm:prSet presAssocID="{79F77184-0123-43D2-B8A6-BC365A05B4DF}" presName="childTextArrow" presStyleLbl="fgAccFollowNode1" presStyleIdx="1" presStyleCnt="5">
        <dgm:presLayoutVars>
          <dgm:bulletEnabled val="1"/>
        </dgm:presLayoutVars>
      </dgm:prSet>
      <dgm:spPr/>
    </dgm:pt>
    <dgm:pt modelId="{784641BB-ECF4-A24F-AF59-D3AF6B77F73F}" type="pres">
      <dgm:prSet presAssocID="{0B07C389-C573-431C-80F8-00727ACBA034}" presName="childTextArrow" presStyleLbl="fgAccFollowNode1" presStyleIdx="2" presStyleCnt="5">
        <dgm:presLayoutVars>
          <dgm:bulletEnabled val="1"/>
        </dgm:presLayoutVars>
      </dgm:prSet>
      <dgm:spPr/>
    </dgm:pt>
    <dgm:pt modelId="{E1AC3F5A-0E84-DC4B-857B-8BFF89E97B71}" type="pres">
      <dgm:prSet presAssocID="{3BCFD461-41E8-4110-87F3-BB92C3009BD7}" presName="childTextArrow" presStyleLbl="fgAccFollowNode1" presStyleIdx="3" presStyleCnt="5">
        <dgm:presLayoutVars>
          <dgm:bulletEnabled val="1"/>
        </dgm:presLayoutVars>
      </dgm:prSet>
      <dgm:spPr/>
    </dgm:pt>
    <dgm:pt modelId="{B5B8BE7F-B24D-1940-83E2-9F74A1F9C5DA}" type="pres">
      <dgm:prSet presAssocID="{AA9E3515-C8A6-4D4C-B877-C290AED318E1}" presName="childTextArrow" presStyleLbl="fgAccFollowNode1" presStyleIdx="4" presStyleCnt="5">
        <dgm:presLayoutVars>
          <dgm:bulletEnabled val="1"/>
        </dgm:presLayoutVars>
      </dgm:prSet>
      <dgm:spPr/>
    </dgm:pt>
  </dgm:ptLst>
  <dgm:cxnLst>
    <dgm:cxn modelId="{D57F5812-607B-42CB-AEA3-88AFE4F4DB92}" srcId="{FB975454-DCFE-4626-940A-610D685AD3C0}" destId="{0B07C389-C573-431C-80F8-00727ACBA034}" srcOrd="2" destOrd="0" parTransId="{33EA759E-E59C-4B3E-A411-8DA8BC131273}" sibTransId="{2638015C-5252-4A2D-98DC-B95E44131921}"/>
    <dgm:cxn modelId="{BB41BD1F-C9DB-DC46-A023-A3E82F7229CA}" type="presOf" srcId="{2F24926C-14ED-41E9-8D4A-79307EC6A22F}" destId="{2DDEABAE-16A4-BB40-8750-3286D5BA1CB5}" srcOrd="0" destOrd="0" presId="urn:microsoft.com/office/officeart/2005/8/layout/process4"/>
    <dgm:cxn modelId="{4692DE36-818D-4967-9FFE-27737F65D96C}" srcId="{FB975454-DCFE-4626-940A-610D685AD3C0}" destId="{3BCFD461-41E8-4110-87F3-BB92C3009BD7}" srcOrd="3" destOrd="0" parTransId="{0E207E88-B9D1-4954-A073-5C67DF55AE5E}" sibTransId="{F16F2BCD-25D7-4E24-B6C4-8BF286CD9A83}"/>
    <dgm:cxn modelId="{CDA5213C-EACF-CD4A-98FC-415A7972AE19}" type="presOf" srcId="{3BCFD461-41E8-4110-87F3-BB92C3009BD7}" destId="{E1AC3F5A-0E84-DC4B-857B-8BFF89E97B71}" srcOrd="0" destOrd="0" presId="urn:microsoft.com/office/officeart/2005/8/layout/process4"/>
    <dgm:cxn modelId="{FE67E740-6141-4428-A53D-1B604B5F131D}" srcId="{FB975454-DCFE-4626-940A-610D685AD3C0}" destId="{79F77184-0123-43D2-B8A6-BC365A05B4DF}" srcOrd="1" destOrd="0" parTransId="{D68A9EF7-CAAA-44FB-A124-EF3ECCA5B893}" sibTransId="{394DC25F-CB4E-462B-BED2-104BC69CD6F8}"/>
    <dgm:cxn modelId="{8F938347-6646-1E4C-9662-E61B9AD5E72A}" type="presOf" srcId="{0B07C389-C573-431C-80F8-00727ACBA034}" destId="{784641BB-ECF4-A24F-AF59-D3AF6B77F73F}" srcOrd="0" destOrd="0" presId="urn:microsoft.com/office/officeart/2005/8/layout/process4"/>
    <dgm:cxn modelId="{20EB726B-FF90-5545-A81E-EE742E4204EB}" type="presOf" srcId="{FB975454-DCFE-4626-940A-610D685AD3C0}" destId="{D2BF2DCB-31D6-5A4A-9DF8-2CCC2C0A663C}" srcOrd="1" destOrd="0" presId="urn:microsoft.com/office/officeart/2005/8/layout/process4"/>
    <dgm:cxn modelId="{2875A07D-79F5-423E-BCD1-BA94F96D2490}" srcId="{74832201-6623-44AA-9447-17506E898F4F}" destId="{FB975454-DCFE-4626-940A-610D685AD3C0}" srcOrd="0" destOrd="0" parTransId="{A223664A-EE9E-4D5D-8EB7-A34BB83A18CE}" sibTransId="{B72D096D-A749-4774-A38B-AEF4AA7C4F26}"/>
    <dgm:cxn modelId="{C18AD99E-14C3-AB47-AE86-115A7C60B2BD}" type="presOf" srcId="{FB975454-DCFE-4626-940A-610D685AD3C0}" destId="{F5A533AE-C8CA-134D-91B3-F0C0B264D4F7}" srcOrd="0" destOrd="0" presId="urn:microsoft.com/office/officeart/2005/8/layout/process4"/>
    <dgm:cxn modelId="{9CF53BA9-E646-034F-85F4-F66DA26E2821}" type="presOf" srcId="{79F77184-0123-43D2-B8A6-BC365A05B4DF}" destId="{41B61DFD-23CC-0F44-8D89-4E8E87A414A5}" srcOrd="0" destOrd="0" presId="urn:microsoft.com/office/officeart/2005/8/layout/process4"/>
    <dgm:cxn modelId="{C98C26AD-7FD2-4027-87C5-3B371FF48046}" srcId="{FB975454-DCFE-4626-940A-610D685AD3C0}" destId="{AA9E3515-C8A6-4D4C-B877-C290AED318E1}" srcOrd="4" destOrd="0" parTransId="{A6BD332B-02DC-40F6-B32B-F89278FD4370}" sibTransId="{8022ABB9-FF30-440E-B1C5-66663E6A9B0A}"/>
    <dgm:cxn modelId="{B9AE2BB1-1945-834D-80A3-E1592EA11408}" type="presOf" srcId="{74832201-6623-44AA-9447-17506E898F4F}" destId="{7FB7788C-6BF6-EB4B-906B-25E71840E296}" srcOrd="0" destOrd="0" presId="urn:microsoft.com/office/officeart/2005/8/layout/process4"/>
    <dgm:cxn modelId="{C376ABE9-D42D-A046-95B6-CD4E9D17C26A}" type="presOf" srcId="{59DACCCD-1847-4D41-BDF3-914336D05EE4}" destId="{A3DBD04B-A87B-B242-AF25-577F86D8CA7E}" srcOrd="0" destOrd="0" presId="urn:microsoft.com/office/officeart/2005/8/layout/process4"/>
    <dgm:cxn modelId="{B389D6E9-9CD5-EA45-9058-9FFE832FFB5E}" type="presOf" srcId="{AA9E3515-C8A6-4D4C-B877-C290AED318E1}" destId="{B5B8BE7F-B24D-1940-83E2-9F74A1F9C5DA}" srcOrd="0" destOrd="0" presId="urn:microsoft.com/office/officeart/2005/8/layout/process4"/>
    <dgm:cxn modelId="{A52845EE-23FC-4EA5-952B-A864968E2BF0}" srcId="{74832201-6623-44AA-9447-17506E898F4F}" destId="{59DACCCD-1847-4D41-BDF3-914336D05EE4}" srcOrd="1" destOrd="0" parTransId="{10A28495-AF16-4251-AF02-571EE36AEF2E}" sibTransId="{BDAE94F7-0AC7-4178-8ABB-BA804BD27B80}"/>
    <dgm:cxn modelId="{028FEEFC-89AC-4537-A426-F971C66BE021}" srcId="{FB975454-DCFE-4626-940A-610D685AD3C0}" destId="{2F24926C-14ED-41E9-8D4A-79307EC6A22F}" srcOrd="0" destOrd="0" parTransId="{C6BD79AD-ED2A-4BAC-8B29-FF348E875D34}" sibTransId="{FD8F5E7A-07AD-4387-B562-1B679EA0D26A}"/>
    <dgm:cxn modelId="{D79C6801-44B0-0049-806B-605A1BFA731B}" type="presParOf" srcId="{7FB7788C-6BF6-EB4B-906B-25E71840E296}" destId="{F2A20BAD-4C33-1A46-A912-8C43E1F7CFF6}" srcOrd="0" destOrd="0" presId="urn:microsoft.com/office/officeart/2005/8/layout/process4"/>
    <dgm:cxn modelId="{C4CCB371-E4B3-9D46-BDED-3FD67AE0FD5D}" type="presParOf" srcId="{F2A20BAD-4C33-1A46-A912-8C43E1F7CFF6}" destId="{A3DBD04B-A87B-B242-AF25-577F86D8CA7E}" srcOrd="0" destOrd="0" presId="urn:microsoft.com/office/officeart/2005/8/layout/process4"/>
    <dgm:cxn modelId="{01F84B33-56C9-4B4B-98E5-779AF3D4EDE7}" type="presParOf" srcId="{7FB7788C-6BF6-EB4B-906B-25E71840E296}" destId="{AFC7331E-F8FF-0A46-BEFE-CCE6BB344D94}" srcOrd="1" destOrd="0" presId="urn:microsoft.com/office/officeart/2005/8/layout/process4"/>
    <dgm:cxn modelId="{9D40A7C7-7F8E-5F48-AB9E-AAA62886981A}" type="presParOf" srcId="{7FB7788C-6BF6-EB4B-906B-25E71840E296}" destId="{3A0FB993-A7A0-BB47-9245-DE630C4E35D1}" srcOrd="2" destOrd="0" presId="urn:microsoft.com/office/officeart/2005/8/layout/process4"/>
    <dgm:cxn modelId="{540A77E0-8F62-AC4A-A7A1-2792CF5C1B97}" type="presParOf" srcId="{3A0FB993-A7A0-BB47-9245-DE630C4E35D1}" destId="{F5A533AE-C8CA-134D-91B3-F0C0B264D4F7}" srcOrd="0" destOrd="0" presId="urn:microsoft.com/office/officeart/2005/8/layout/process4"/>
    <dgm:cxn modelId="{79244853-B249-2241-AD65-3A7E6A3BC610}" type="presParOf" srcId="{3A0FB993-A7A0-BB47-9245-DE630C4E35D1}" destId="{D2BF2DCB-31D6-5A4A-9DF8-2CCC2C0A663C}" srcOrd="1" destOrd="0" presId="urn:microsoft.com/office/officeart/2005/8/layout/process4"/>
    <dgm:cxn modelId="{8C2C56B3-0F88-E34A-8A47-0C6F3FA97524}" type="presParOf" srcId="{3A0FB993-A7A0-BB47-9245-DE630C4E35D1}" destId="{96E59A46-17FA-9146-BC29-8BCC91A5BACC}" srcOrd="2" destOrd="0" presId="urn:microsoft.com/office/officeart/2005/8/layout/process4"/>
    <dgm:cxn modelId="{E43BE2F5-C8F0-DF44-96B9-D42BC8ED237F}" type="presParOf" srcId="{96E59A46-17FA-9146-BC29-8BCC91A5BACC}" destId="{2DDEABAE-16A4-BB40-8750-3286D5BA1CB5}" srcOrd="0" destOrd="0" presId="urn:microsoft.com/office/officeart/2005/8/layout/process4"/>
    <dgm:cxn modelId="{7C542D05-FBC9-B447-92EB-5EF650A0B970}" type="presParOf" srcId="{96E59A46-17FA-9146-BC29-8BCC91A5BACC}" destId="{41B61DFD-23CC-0F44-8D89-4E8E87A414A5}" srcOrd="1" destOrd="0" presId="urn:microsoft.com/office/officeart/2005/8/layout/process4"/>
    <dgm:cxn modelId="{86A9582E-6CD3-E44A-A0C3-78069B6DB8CD}" type="presParOf" srcId="{96E59A46-17FA-9146-BC29-8BCC91A5BACC}" destId="{784641BB-ECF4-A24F-AF59-D3AF6B77F73F}" srcOrd="2" destOrd="0" presId="urn:microsoft.com/office/officeart/2005/8/layout/process4"/>
    <dgm:cxn modelId="{BDC996B2-FCFC-B145-9BDB-2643A85852C7}" type="presParOf" srcId="{96E59A46-17FA-9146-BC29-8BCC91A5BACC}" destId="{E1AC3F5A-0E84-DC4B-857B-8BFF89E97B71}" srcOrd="3" destOrd="0" presId="urn:microsoft.com/office/officeart/2005/8/layout/process4"/>
    <dgm:cxn modelId="{8ED5D5D4-9B2F-C345-B5BC-F33D1516418A}" type="presParOf" srcId="{96E59A46-17FA-9146-BC29-8BCC91A5BACC}" destId="{B5B8BE7F-B24D-1940-83E2-9F74A1F9C5DA}" srcOrd="4"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063F3A-A833-4435-A5E5-7A25EFE8597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F2B66C4D-7910-4C83-B1BA-B41D85CA935E}">
      <dgm:prSet/>
      <dgm:spPr/>
      <dgm:t>
        <a:bodyPr/>
        <a:lstStyle/>
        <a:p>
          <a:r>
            <a:rPr lang="en-US" dirty="0"/>
            <a:t>ALSPAC (age 14 N = 6,140; Age 16 N = 5,069)</a:t>
          </a:r>
        </a:p>
      </dgm:t>
    </dgm:pt>
    <dgm:pt modelId="{490B2A26-9988-4C02-B9DD-17A17AFFB6AA}" type="parTrans" cxnId="{A0B26281-F561-466B-9588-DF1BA322216D}">
      <dgm:prSet/>
      <dgm:spPr/>
      <dgm:t>
        <a:bodyPr/>
        <a:lstStyle/>
        <a:p>
          <a:endParaRPr lang="en-US"/>
        </a:p>
      </dgm:t>
    </dgm:pt>
    <dgm:pt modelId="{A78C3DC5-CBB0-4F67-8D9D-A9D623E05300}" type="sibTrans" cxnId="{A0B26281-F561-466B-9588-DF1BA322216D}">
      <dgm:prSet/>
      <dgm:spPr/>
      <dgm:t>
        <a:bodyPr/>
        <a:lstStyle/>
        <a:p>
          <a:endParaRPr lang="en-US"/>
        </a:p>
      </dgm:t>
    </dgm:pt>
    <dgm:pt modelId="{0C41BA16-7400-4DED-9EC6-2303604DA2CA}">
      <dgm:prSet/>
      <dgm:spPr/>
      <dgm:t>
        <a:bodyPr/>
        <a:lstStyle/>
        <a:p>
          <a:r>
            <a:rPr lang="en-GB" b="1" dirty="0"/>
            <a:t>Aim : </a:t>
          </a:r>
          <a:r>
            <a:rPr lang="en-GB" dirty="0"/>
            <a:t>To investigate whether those reporting exercise for weight loss (EWL) or maladaptive exercise, as compared to those who do not report EWL,  also present with higher levels of other ED behaviours in adolescence.</a:t>
          </a:r>
          <a:endParaRPr lang="en-US" dirty="0"/>
        </a:p>
      </dgm:t>
    </dgm:pt>
    <dgm:pt modelId="{56ECE1FB-E030-48A5-9405-300B7903CA93}" type="parTrans" cxnId="{F210655F-C1D3-456D-BDB8-8982063BF372}">
      <dgm:prSet/>
      <dgm:spPr/>
      <dgm:t>
        <a:bodyPr/>
        <a:lstStyle/>
        <a:p>
          <a:endParaRPr lang="en-US"/>
        </a:p>
      </dgm:t>
    </dgm:pt>
    <dgm:pt modelId="{5503D7FE-CF3A-48B1-A75B-635AD725C2F7}" type="sibTrans" cxnId="{F210655F-C1D3-456D-BDB8-8982063BF372}">
      <dgm:prSet/>
      <dgm:spPr/>
      <dgm:t>
        <a:bodyPr/>
        <a:lstStyle/>
        <a:p>
          <a:endParaRPr lang="en-US"/>
        </a:p>
      </dgm:t>
    </dgm:pt>
    <dgm:pt modelId="{E79F60E7-320E-A84F-8AB1-6C3A594219ED}" type="pres">
      <dgm:prSet presAssocID="{2B063F3A-A833-4435-A5E5-7A25EFE8597C}" presName="vert0" presStyleCnt="0">
        <dgm:presLayoutVars>
          <dgm:dir/>
          <dgm:animOne val="branch"/>
          <dgm:animLvl val="lvl"/>
        </dgm:presLayoutVars>
      </dgm:prSet>
      <dgm:spPr/>
    </dgm:pt>
    <dgm:pt modelId="{6CC0EAD6-9653-C043-BF64-F31F597723F5}" type="pres">
      <dgm:prSet presAssocID="{F2B66C4D-7910-4C83-B1BA-B41D85CA935E}" presName="thickLine" presStyleLbl="alignNode1" presStyleIdx="0" presStyleCnt="2"/>
      <dgm:spPr/>
    </dgm:pt>
    <dgm:pt modelId="{04738523-C4A7-B44D-AADC-F8761A4BF4FE}" type="pres">
      <dgm:prSet presAssocID="{F2B66C4D-7910-4C83-B1BA-B41D85CA935E}" presName="horz1" presStyleCnt="0"/>
      <dgm:spPr/>
    </dgm:pt>
    <dgm:pt modelId="{1D57FE6B-EBEA-494B-873E-A1140AFE8D23}" type="pres">
      <dgm:prSet presAssocID="{F2B66C4D-7910-4C83-B1BA-B41D85CA935E}" presName="tx1" presStyleLbl="revTx" presStyleIdx="0" presStyleCnt="2"/>
      <dgm:spPr/>
    </dgm:pt>
    <dgm:pt modelId="{2FBB8436-6DB1-5A4A-BD6B-6193183ACEB5}" type="pres">
      <dgm:prSet presAssocID="{F2B66C4D-7910-4C83-B1BA-B41D85CA935E}" presName="vert1" presStyleCnt="0"/>
      <dgm:spPr/>
    </dgm:pt>
    <dgm:pt modelId="{6A98C9DD-0AEF-6F41-87E7-CE84731CDE8F}" type="pres">
      <dgm:prSet presAssocID="{0C41BA16-7400-4DED-9EC6-2303604DA2CA}" presName="thickLine" presStyleLbl="alignNode1" presStyleIdx="1" presStyleCnt="2"/>
      <dgm:spPr/>
    </dgm:pt>
    <dgm:pt modelId="{D2535FAD-1056-C244-A0BD-F4F2180DB75D}" type="pres">
      <dgm:prSet presAssocID="{0C41BA16-7400-4DED-9EC6-2303604DA2CA}" presName="horz1" presStyleCnt="0"/>
      <dgm:spPr/>
    </dgm:pt>
    <dgm:pt modelId="{F98E887D-2F7A-DA43-A2A9-7EECA95C17BE}" type="pres">
      <dgm:prSet presAssocID="{0C41BA16-7400-4DED-9EC6-2303604DA2CA}" presName="tx1" presStyleLbl="revTx" presStyleIdx="1" presStyleCnt="2"/>
      <dgm:spPr/>
    </dgm:pt>
    <dgm:pt modelId="{44BA13BC-E804-B842-A1A1-6B7E32E4B7AD}" type="pres">
      <dgm:prSet presAssocID="{0C41BA16-7400-4DED-9EC6-2303604DA2CA}" presName="vert1" presStyleCnt="0"/>
      <dgm:spPr/>
    </dgm:pt>
  </dgm:ptLst>
  <dgm:cxnLst>
    <dgm:cxn modelId="{7ED55B14-D121-DA4E-A60A-424ABE823E0E}" type="presOf" srcId="{2B063F3A-A833-4435-A5E5-7A25EFE8597C}" destId="{E79F60E7-320E-A84F-8AB1-6C3A594219ED}" srcOrd="0" destOrd="0" presId="urn:microsoft.com/office/officeart/2008/layout/LinedList"/>
    <dgm:cxn modelId="{D131912B-A42D-2747-AC79-0E81E1EA4444}" type="presOf" srcId="{F2B66C4D-7910-4C83-B1BA-B41D85CA935E}" destId="{1D57FE6B-EBEA-494B-873E-A1140AFE8D23}" srcOrd="0" destOrd="0" presId="urn:microsoft.com/office/officeart/2008/layout/LinedList"/>
    <dgm:cxn modelId="{F210655F-C1D3-456D-BDB8-8982063BF372}" srcId="{2B063F3A-A833-4435-A5E5-7A25EFE8597C}" destId="{0C41BA16-7400-4DED-9EC6-2303604DA2CA}" srcOrd="1" destOrd="0" parTransId="{56ECE1FB-E030-48A5-9405-300B7903CA93}" sibTransId="{5503D7FE-CF3A-48B1-A75B-635AD725C2F7}"/>
    <dgm:cxn modelId="{A0B26281-F561-466B-9588-DF1BA322216D}" srcId="{2B063F3A-A833-4435-A5E5-7A25EFE8597C}" destId="{F2B66C4D-7910-4C83-B1BA-B41D85CA935E}" srcOrd="0" destOrd="0" parTransId="{490B2A26-9988-4C02-B9DD-17A17AFFB6AA}" sibTransId="{A78C3DC5-CBB0-4F67-8D9D-A9D623E05300}"/>
    <dgm:cxn modelId="{4ACFC9BD-A9C1-8344-8415-69355434B767}" type="presOf" srcId="{0C41BA16-7400-4DED-9EC6-2303604DA2CA}" destId="{F98E887D-2F7A-DA43-A2A9-7EECA95C17BE}" srcOrd="0" destOrd="0" presId="urn:microsoft.com/office/officeart/2008/layout/LinedList"/>
    <dgm:cxn modelId="{34404DFB-9033-A547-8374-6B3C7F717B0B}" type="presParOf" srcId="{E79F60E7-320E-A84F-8AB1-6C3A594219ED}" destId="{6CC0EAD6-9653-C043-BF64-F31F597723F5}" srcOrd="0" destOrd="0" presId="urn:microsoft.com/office/officeart/2008/layout/LinedList"/>
    <dgm:cxn modelId="{9EBD5E44-542F-9B43-B979-A9A4FAEDE75B}" type="presParOf" srcId="{E79F60E7-320E-A84F-8AB1-6C3A594219ED}" destId="{04738523-C4A7-B44D-AADC-F8761A4BF4FE}" srcOrd="1" destOrd="0" presId="urn:microsoft.com/office/officeart/2008/layout/LinedList"/>
    <dgm:cxn modelId="{18203FE3-35D9-B04F-BC39-6CEFCFD82DA8}" type="presParOf" srcId="{04738523-C4A7-B44D-AADC-F8761A4BF4FE}" destId="{1D57FE6B-EBEA-494B-873E-A1140AFE8D23}" srcOrd="0" destOrd="0" presId="urn:microsoft.com/office/officeart/2008/layout/LinedList"/>
    <dgm:cxn modelId="{DEAA78E2-5D63-A84A-90BF-43DF624A49DC}" type="presParOf" srcId="{04738523-C4A7-B44D-AADC-F8761A4BF4FE}" destId="{2FBB8436-6DB1-5A4A-BD6B-6193183ACEB5}" srcOrd="1" destOrd="0" presId="urn:microsoft.com/office/officeart/2008/layout/LinedList"/>
    <dgm:cxn modelId="{9A15253F-38E0-364B-A4DA-9CAE3DDCA39C}" type="presParOf" srcId="{E79F60E7-320E-A84F-8AB1-6C3A594219ED}" destId="{6A98C9DD-0AEF-6F41-87E7-CE84731CDE8F}" srcOrd="2" destOrd="0" presId="urn:microsoft.com/office/officeart/2008/layout/LinedList"/>
    <dgm:cxn modelId="{3BA5F7C3-7D10-6F42-B952-755642DB191D}" type="presParOf" srcId="{E79F60E7-320E-A84F-8AB1-6C3A594219ED}" destId="{D2535FAD-1056-C244-A0BD-F4F2180DB75D}" srcOrd="3" destOrd="0" presId="urn:microsoft.com/office/officeart/2008/layout/LinedList"/>
    <dgm:cxn modelId="{8E7498D0-1225-964C-ACF4-3518DDCD6250}" type="presParOf" srcId="{D2535FAD-1056-C244-A0BD-F4F2180DB75D}" destId="{F98E887D-2F7A-DA43-A2A9-7EECA95C17BE}" srcOrd="0" destOrd="0" presId="urn:microsoft.com/office/officeart/2008/layout/LinedList"/>
    <dgm:cxn modelId="{18281793-F385-084C-9A77-E888FBF72B89}" type="presParOf" srcId="{D2535FAD-1056-C244-A0BD-F4F2180DB75D}" destId="{44BA13BC-E804-B842-A1A1-6B7E32E4B7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04443D-0958-6842-8A39-12D0D68BCACE}"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US"/>
        </a:p>
      </dgm:t>
    </dgm:pt>
    <dgm:pt modelId="{910620DA-7880-5841-9750-512B49C21867}">
      <dgm:prSet phldrT="[Text]" custT="1"/>
      <dgm:spPr>
        <a:solidFill>
          <a:schemeClr val="tx2"/>
        </a:solidFill>
      </dgm:spPr>
      <dgm:t>
        <a:bodyPr/>
        <a:lstStyle/>
        <a:p>
          <a:r>
            <a:rPr lang="en-US" sz="2000"/>
            <a:t>Do you exercise?</a:t>
          </a:r>
          <a:endParaRPr lang="en-US" sz="2000" dirty="0"/>
        </a:p>
      </dgm:t>
    </dgm:pt>
    <dgm:pt modelId="{15FC05F2-B95D-7642-8EC6-4EA92DDC8607}" type="parTrans" cxnId="{DB838044-8CDA-A042-885B-3A23272CEC30}">
      <dgm:prSet/>
      <dgm:spPr/>
      <dgm:t>
        <a:bodyPr/>
        <a:lstStyle/>
        <a:p>
          <a:endParaRPr lang="en-US" sz="2000"/>
        </a:p>
      </dgm:t>
    </dgm:pt>
    <dgm:pt modelId="{1EAA5DFD-A534-1F4F-B5B3-DC0F8DE44876}" type="sibTrans" cxnId="{DB838044-8CDA-A042-885B-3A23272CEC30}">
      <dgm:prSet/>
      <dgm:spPr/>
      <dgm:t>
        <a:bodyPr/>
        <a:lstStyle/>
        <a:p>
          <a:endParaRPr lang="en-US" sz="2000"/>
        </a:p>
      </dgm:t>
    </dgm:pt>
    <dgm:pt modelId="{3E59DC06-CEA4-1C4A-BBB9-9110E9F28B11}">
      <dgm:prSet phldrT="[Text]" custT="1"/>
      <dgm:spPr>
        <a:solidFill>
          <a:schemeClr val="tx2"/>
        </a:solidFill>
      </dgm:spPr>
      <dgm:t>
        <a:bodyPr/>
        <a:lstStyle/>
        <a:p>
          <a:r>
            <a:rPr lang="en-US" sz="2000" dirty="0"/>
            <a:t>Do you Exercise to lose weight or avoid gaining weight?</a:t>
          </a:r>
        </a:p>
      </dgm:t>
    </dgm:pt>
    <dgm:pt modelId="{53120886-3226-2340-A036-525020202B08}" type="parTrans" cxnId="{43261FB8-8B9B-8E41-8E7D-48DFE5BA76C0}">
      <dgm:prSet custT="1"/>
      <dgm:spPr/>
      <dgm:t>
        <a:bodyPr/>
        <a:lstStyle/>
        <a:p>
          <a:endParaRPr lang="en-US" sz="2000"/>
        </a:p>
      </dgm:t>
    </dgm:pt>
    <dgm:pt modelId="{36A89803-FB85-F94D-AC42-B6112EAD9882}" type="sibTrans" cxnId="{43261FB8-8B9B-8E41-8E7D-48DFE5BA76C0}">
      <dgm:prSet/>
      <dgm:spPr/>
      <dgm:t>
        <a:bodyPr/>
        <a:lstStyle/>
        <a:p>
          <a:endParaRPr lang="en-US" sz="2000"/>
        </a:p>
      </dgm:t>
    </dgm:pt>
    <dgm:pt modelId="{A3C8FC9C-6441-034C-B7EF-D9675E2D37F4}">
      <dgm:prSet phldrT="[Text]" custT="1"/>
      <dgm:spPr>
        <a:solidFill>
          <a:schemeClr val="tx2"/>
        </a:solidFill>
      </dgm:spPr>
      <dgm:t>
        <a:bodyPr/>
        <a:lstStyle/>
        <a:p>
          <a:r>
            <a:rPr lang="en-US" sz="2000" dirty="0"/>
            <a:t>Do you exercise when sick or injured? </a:t>
          </a:r>
        </a:p>
        <a:p>
          <a:r>
            <a:rPr lang="en-US" sz="2000" dirty="0"/>
            <a:t>OR </a:t>
          </a:r>
        </a:p>
        <a:p>
          <a:r>
            <a:rPr lang="en-US" sz="2000" dirty="0"/>
            <a:t>Was it hard to do schoolwork or work because of amount of exercise performed?</a:t>
          </a:r>
        </a:p>
      </dgm:t>
    </dgm:pt>
    <dgm:pt modelId="{193C7A69-59F7-DC4E-B3AD-62CC7CEAEAEC}" type="parTrans" cxnId="{A35491FB-4E58-D84D-93E5-86D3CCC1F3A3}">
      <dgm:prSet custT="1"/>
      <dgm:spPr/>
      <dgm:t>
        <a:bodyPr/>
        <a:lstStyle/>
        <a:p>
          <a:endParaRPr lang="en-US" sz="2000"/>
        </a:p>
      </dgm:t>
    </dgm:pt>
    <dgm:pt modelId="{CFAB5066-8A27-3B41-A85B-60114FCD07F3}" type="sibTrans" cxnId="{A35491FB-4E58-D84D-93E5-86D3CCC1F3A3}">
      <dgm:prSet/>
      <dgm:spPr/>
      <dgm:t>
        <a:bodyPr/>
        <a:lstStyle/>
        <a:p>
          <a:endParaRPr lang="en-US" sz="2000"/>
        </a:p>
      </dgm:t>
    </dgm:pt>
    <dgm:pt modelId="{A9F453FD-0A78-C346-BFF0-ADA05061953B}">
      <dgm:prSet phldrT="[Text]" custT="1"/>
      <dgm:spPr>
        <a:solidFill>
          <a:schemeClr val="accent6">
            <a:lumMod val="75000"/>
          </a:schemeClr>
        </a:solidFill>
      </dgm:spPr>
      <dgm:t>
        <a:bodyPr/>
        <a:lstStyle/>
        <a:p>
          <a:r>
            <a:rPr lang="en-US" sz="2000" b="1"/>
            <a:t>NO: NO EXERCISE FOR WL</a:t>
          </a:r>
          <a:endParaRPr lang="en-US" sz="2000" b="1" dirty="0"/>
        </a:p>
      </dgm:t>
    </dgm:pt>
    <dgm:pt modelId="{3149F74E-8829-F943-AFD0-CDB4C3932D84}" type="parTrans" cxnId="{E6367220-1810-7A46-9B34-CBB2A5906842}">
      <dgm:prSet custT="1"/>
      <dgm:spPr/>
      <dgm:t>
        <a:bodyPr/>
        <a:lstStyle/>
        <a:p>
          <a:endParaRPr lang="en-US" sz="2000"/>
        </a:p>
      </dgm:t>
    </dgm:pt>
    <dgm:pt modelId="{639A0143-2721-224B-AD18-B41BE74C2516}" type="sibTrans" cxnId="{E6367220-1810-7A46-9B34-CBB2A5906842}">
      <dgm:prSet/>
      <dgm:spPr/>
      <dgm:t>
        <a:bodyPr/>
        <a:lstStyle/>
        <a:p>
          <a:endParaRPr lang="en-US" sz="2000"/>
        </a:p>
      </dgm:t>
    </dgm:pt>
    <dgm:pt modelId="{2DD64441-FFCF-CD4B-BC14-9A1AF58E9EE8}">
      <dgm:prSet phldrT="[Text]" custT="1"/>
      <dgm:spPr>
        <a:solidFill>
          <a:schemeClr val="tx2"/>
        </a:solidFill>
      </dgm:spPr>
      <dgm:t>
        <a:bodyPr/>
        <a:lstStyle/>
        <a:p>
          <a:r>
            <a:rPr lang="en-US" sz="2000"/>
            <a:t>YES</a:t>
          </a:r>
          <a:endParaRPr lang="en-US" sz="2000" dirty="0"/>
        </a:p>
      </dgm:t>
    </dgm:pt>
    <dgm:pt modelId="{B46EA45D-917D-024E-A632-357161A0CBFD}" type="parTrans" cxnId="{52C2255E-B405-7C45-8626-6BD78E73F124}">
      <dgm:prSet custT="1"/>
      <dgm:spPr/>
      <dgm:t>
        <a:bodyPr/>
        <a:lstStyle/>
        <a:p>
          <a:endParaRPr lang="en-US" sz="2000"/>
        </a:p>
      </dgm:t>
    </dgm:pt>
    <dgm:pt modelId="{CB8361A2-DE46-F149-ABE7-1CEBA0AACE67}" type="sibTrans" cxnId="{52C2255E-B405-7C45-8626-6BD78E73F124}">
      <dgm:prSet/>
      <dgm:spPr/>
      <dgm:t>
        <a:bodyPr/>
        <a:lstStyle/>
        <a:p>
          <a:endParaRPr lang="en-US" sz="2000"/>
        </a:p>
      </dgm:t>
    </dgm:pt>
    <dgm:pt modelId="{F21C9CF1-F423-6F49-B38E-5F1AF8FBC262}">
      <dgm:prSet phldrT="[Text]" custT="1"/>
      <dgm:spPr>
        <a:solidFill>
          <a:schemeClr val="tx2"/>
        </a:solidFill>
      </dgm:spPr>
      <dgm:t>
        <a:bodyPr/>
        <a:lstStyle/>
        <a:p>
          <a:r>
            <a:rPr lang="en-US" sz="2000" b="1"/>
            <a:t>YES</a:t>
          </a:r>
          <a:endParaRPr lang="en-US" sz="2000" b="1" dirty="0"/>
        </a:p>
      </dgm:t>
    </dgm:pt>
    <dgm:pt modelId="{A05D7452-D203-A647-A0B6-318A4BB6893E}" type="parTrans" cxnId="{4E1A4FB4-374A-C64F-AB89-E12CF54B2929}">
      <dgm:prSet custT="1"/>
      <dgm:spPr/>
      <dgm:t>
        <a:bodyPr/>
        <a:lstStyle/>
        <a:p>
          <a:endParaRPr lang="en-US" sz="2000"/>
        </a:p>
      </dgm:t>
    </dgm:pt>
    <dgm:pt modelId="{0E2EF85E-2434-0745-89B4-85D9CBE9ED73}" type="sibTrans" cxnId="{4E1A4FB4-374A-C64F-AB89-E12CF54B2929}">
      <dgm:prSet/>
      <dgm:spPr/>
      <dgm:t>
        <a:bodyPr/>
        <a:lstStyle/>
        <a:p>
          <a:endParaRPr lang="en-US" sz="2000"/>
        </a:p>
      </dgm:t>
    </dgm:pt>
    <dgm:pt modelId="{41D87C15-6B21-3145-9F85-263466F0D7F9}">
      <dgm:prSet phldrT="[Text]" custT="1"/>
      <dgm:spPr>
        <a:solidFill>
          <a:schemeClr val="accent6">
            <a:lumMod val="75000"/>
          </a:schemeClr>
        </a:solidFill>
      </dgm:spPr>
      <dgm:t>
        <a:bodyPr/>
        <a:lstStyle/>
        <a:p>
          <a:r>
            <a:rPr lang="en-US" sz="2000" b="1"/>
            <a:t>NO: NO EXERCISE  FOR WL</a:t>
          </a:r>
          <a:endParaRPr lang="en-US" sz="2000" b="1" dirty="0"/>
        </a:p>
      </dgm:t>
    </dgm:pt>
    <dgm:pt modelId="{7EF62944-C6B1-4740-B027-C440EF1E6FE2}" type="parTrans" cxnId="{5EC80C3F-E081-D243-813F-9BCC8486E348}">
      <dgm:prSet custT="1"/>
      <dgm:spPr/>
      <dgm:t>
        <a:bodyPr/>
        <a:lstStyle/>
        <a:p>
          <a:endParaRPr lang="en-US" sz="2000"/>
        </a:p>
      </dgm:t>
    </dgm:pt>
    <dgm:pt modelId="{91096017-873B-504A-BA48-7AD14855D30B}" type="sibTrans" cxnId="{5EC80C3F-E081-D243-813F-9BCC8486E348}">
      <dgm:prSet/>
      <dgm:spPr/>
      <dgm:t>
        <a:bodyPr/>
        <a:lstStyle/>
        <a:p>
          <a:endParaRPr lang="en-US" sz="2000"/>
        </a:p>
      </dgm:t>
    </dgm:pt>
    <dgm:pt modelId="{1D223A60-5DA7-2F4A-B2BD-D32637697B1C}">
      <dgm:prSet phldrT="[Text]" custT="1"/>
      <dgm:spPr>
        <a:solidFill>
          <a:schemeClr val="accent4">
            <a:lumMod val="75000"/>
          </a:schemeClr>
        </a:solidFill>
      </dgm:spPr>
      <dgm:t>
        <a:bodyPr/>
        <a:lstStyle/>
        <a:p>
          <a:r>
            <a:rPr lang="en-US" sz="2000" b="1"/>
            <a:t>NO:</a:t>
          </a:r>
        </a:p>
        <a:p>
          <a:r>
            <a:rPr lang="en-US" sz="2000" b="1"/>
            <a:t> EXERCISE FOR WEIGHT LOSS</a:t>
          </a:r>
          <a:endParaRPr lang="en-US" sz="2000" b="1" dirty="0"/>
        </a:p>
      </dgm:t>
    </dgm:pt>
    <dgm:pt modelId="{D9908443-C91E-FE46-98BA-28F9AF8B0214}" type="parTrans" cxnId="{DF2F79CE-0675-A34B-9892-4AF8F2EF8E70}">
      <dgm:prSet custT="1"/>
      <dgm:spPr/>
      <dgm:t>
        <a:bodyPr/>
        <a:lstStyle/>
        <a:p>
          <a:endParaRPr lang="en-US" sz="2000"/>
        </a:p>
      </dgm:t>
    </dgm:pt>
    <dgm:pt modelId="{C014074D-E6A6-334F-9CD7-C4C272602C1D}" type="sibTrans" cxnId="{DF2F79CE-0675-A34B-9892-4AF8F2EF8E70}">
      <dgm:prSet/>
      <dgm:spPr/>
      <dgm:t>
        <a:bodyPr/>
        <a:lstStyle/>
        <a:p>
          <a:endParaRPr lang="en-US" sz="2000"/>
        </a:p>
      </dgm:t>
    </dgm:pt>
    <dgm:pt modelId="{A49E9175-2BB2-B141-A20A-8F1EBAADC7C2}">
      <dgm:prSet phldrT="[Text]" custT="1"/>
      <dgm:spPr>
        <a:solidFill>
          <a:schemeClr val="accent2">
            <a:lumMod val="50000"/>
          </a:schemeClr>
        </a:solidFill>
      </dgm:spPr>
      <dgm:t>
        <a:bodyPr/>
        <a:lstStyle/>
        <a:p>
          <a:r>
            <a:rPr lang="en-US" sz="2000" b="1" dirty="0"/>
            <a:t>YES: </a:t>
          </a:r>
        </a:p>
        <a:p>
          <a:r>
            <a:rPr lang="en-US" sz="2000" b="1" dirty="0"/>
            <a:t> MALADAPTIVE EXERCISE</a:t>
          </a:r>
        </a:p>
      </dgm:t>
    </dgm:pt>
    <dgm:pt modelId="{82C2BB67-2167-CB4E-B631-719C25C78A4F}" type="parTrans" cxnId="{670CA6EA-C2D8-EA41-ADDE-A7B60D5183A9}">
      <dgm:prSet custT="1"/>
      <dgm:spPr/>
      <dgm:t>
        <a:bodyPr/>
        <a:lstStyle/>
        <a:p>
          <a:endParaRPr lang="en-US" sz="2000"/>
        </a:p>
      </dgm:t>
    </dgm:pt>
    <dgm:pt modelId="{D4EF68E8-DD6B-8143-A34A-93FD57147E88}" type="sibTrans" cxnId="{670CA6EA-C2D8-EA41-ADDE-A7B60D5183A9}">
      <dgm:prSet/>
      <dgm:spPr/>
      <dgm:t>
        <a:bodyPr/>
        <a:lstStyle/>
        <a:p>
          <a:endParaRPr lang="en-US" sz="2000"/>
        </a:p>
      </dgm:t>
    </dgm:pt>
    <dgm:pt modelId="{48D959D2-15DD-D44A-9F0B-69494A1EFC79}" type="pres">
      <dgm:prSet presAssocID="{C204443D-0958-6842-8A39-12D0D68BCACE}" presName="mainComposite" presStyleCnt="0">
        <dgm:presLayoutVars>
          <dgm:chPref val="1"/>
          <dgm:dir/>
          <dgm:animOne val="branch"/>
          <dgm:animLvl val="lvl"/>
          <dgm:resizeHandles val="exact"/>
        </dgm:presLayoutVars>
      </dgm:prSet>
      <dgm:spPr/>
    </dgm:pt>
    <dgm:pt modelId="{EE45AF14-A363-694A-A2EA-043648F8A772}" type="pres">
      <dgm:prSet presAssocID="{C204443D-0958-6842-8A39-12D0D68BCACE}" presName="hierFlow" presStyleCnt="0"/>
      <dgm:spPr/>
    </dgm:pt>
    <dgm:pt modelId="{9B70507E-AAC6-8345-A11F-D26584BA7BF9}" type="pres">
      <dgm:prSet presAssocID="{C204443D-0958-6842-8A39-12D0D68BCACE}" presName="hierChild1" presStyleCnt="0">
        <dgm:presLayoutVars>
          <dgm:chPref val="1"/>
          <dgm:animOne val="branch"/>
          <dgm:animLvl val="lvl"/>
        </dgm:presLayoutVars>
      </dgm:prSet>
      <dgm:spPr/>
    </dgm:pt>
    <dgm:pt modelId="{F562CC14-C951-164C-B5EE-A25357360C41}" type="pres">
      <dgm:prSet presAssocID="{910620DA-7880-5841-9750-512B49C21867}" presName="Name17" presStyleCnt="0"/>
      <dgm:spPr/>
    </dgm:pt>
    <dgm:pt modelId="{19F9F989-E9EC-4D4E-B07A-EE9AEC09FA9C}" type="pres">
      <dgm:prSet presAssocID="{910620DA-7880-5841-9750-512B49C21867}" presName="level1Shape" presStyleLbl="node0" presStyleIdx="0" presStyleCnt="1" custScaleX="107931" custScaleY="290954">
        <dgm:presLayoutVars>
          <dgm:chPref val="3"/>
        </dgm:presLayoutVars>
      </dgm:prSet>
      <dgm:spPr/>
    </dgm:pt>
    <dgm:pt modelId="{6DEDA02D-493B-5D43-9320-24E6DDE6D576}" type="pres">
      <dgm:prSet presAssocID="{910620DA-7880-5841-9750-512B49C21867}" presName="hierChild2" presStyleCnt="0"/>
      <dgm:spPr/>
    </dgm:pt>
    <dgm:pt modelId="{D199C70B-D5E3-4744-9BED-63EEA9443A80}" type="pres">
      <dgm:prSet presAssocID="{7EF62944-C6B1-4740-B027-C440EF1E6FE2}" presName="Name25" presStyleLbl="parChTrans1D2" presStyleIdx="0" presStyleCnt="2"/>
      <dgm:spPr/>
    </dgm:pt>
    <dgm:pt modelId="{3C20017C-150E-C94F-99F0-C5839A080C80}" type="pres">
      <dgm:prSet presAssocID="{7EF62944-C6B1-4740-B027-C440EF1E6FE2}" presName="connTx" presStyleLbl="parChTrans1D2" presStyleIdx="0" presStyleCnt="2"/>
      <dgm:spPr/>
    </dgm:pt>
    <dgm:pt modelId="{D628FD07-E486-F24A-8BC0-8671CCD39B98}" type="pres">
      <dgm:prSet presAssocID="{41D87C15-6B21-3145-9F85-263466F0D7F9}" presName="Name30" presStyleCnt="0"/>
      <dgm:spPr/>
    </dgm:pt>
    <dgm:pt modelId="{598301EF-89A1-D443-887B-DC0508687C70}" type="pres">
      <dgm:prSet presAssocID="{41D87C15-6B21-3145-9F85-263466F0D7F9}" presName="level2Shape" presStyleLbl="node2" presStyleIdx="0" presStyleCnt="2" custScaleX="100999" custScaleY="252668"/>
      <dgm:spPr/>
    </dgm:pt>
    <dgm:pt modelId="{DCC8C9F8-2239-C245-8C00-1B36F8D1711B}" type="pres">
      <dgm:prSet presAssocID="{41D87C15-6B21-3145-9F85-263466F0D7F9}" presName="hierChild3" presStyleCnt="0"/>
      <dgm:spPr/>
    </dgm:pt>
    <dgm:pt modelId="{1766886E-0BD8-8943-953F-B658A4775B13}" type="pres">
      <dgm:prSet presAssocID="{A05D7452-D203-A647-A0B6-318A4BB6893E}" presName="Name25" presStyleLbl="parChTrans1D2" presStyleIdx="1" presStyleCnt="2"/>
      <dgm:spPr/>
    </dgm:pt>
    <dgm:pt modelId="{8158CE2C-3369-0847-AFEA-312F015C9170}" type="pres">
      <dgm:prSet presAssocID="{A05D7452-D203-A647-A0B6-318A4BB6893E}" presName="connTx" presStyleLbl="parChTrans1D2" presStyleIdx="1" presStyleCnt="2"/>
      <dgm:spPr/>
    </dgm:pt>
    <dgm:pt modelId="{67156045-5CD6-7140-A4DA-B7DC04489318}" type="pres">
      <dgm:prSet presAssocID="{F21C9CF1-F423-6F49-B38E-5F1AF8FBC262}" presName="Name30" presStyleCnt="0"/>
      <dgm:spPr/>
    </dgm:pt>
    <dgm:pt modelId="{ADC29BA8-9A65-C94B-BF40-15C02CDDF3AB}" type="pres">
      <dgm:prSet presAssocID="{F21C9CF1-F423-6F49-B38E-5F1AF8FBC262}" presName="level2Shape" presStyleLbl="node2" presStyleIdx="1" presStyleCnt="2" custScaleX="103342" custScaleY="307409"/>
      <dgm:spPr/>
    </dgm:pt>
    <dgm:pt modelId="{02EE0FCB-E516-664F-93DA-5DC5A9532F6E}" type="pres">
      <dgm:prSet presAssocID="{F21C9CF1-F423-6F49-B38E-5F1AF8FBC262}" presName="hierChild3" presStyleCnt="0"/>
      <dgm:spPr/>
    </dgm:pt>
    <dgm:pt modelId="{3162DEE5-4DA9-9A4F-9B4C-9B2B8FB3841F}" type="pres">
      <dgm:prSet presAssocID="{53120886-3226-2340-A036-525020202B08}" presName="Name25" presStyleLbl="parChTrans1D3" presStyleIdx="0" presStyleCnt="1"/>
      <dgm:spPr/>
    </dgm:pt>
    <dgm:pt modelId="{C8D7ECEE-F18D-3D4D-9801-EF5BF833439A}" type="pres">
      <dgm:prSet presAssocID="{53120886-3226-2340-A036-525020202B08}" presName="connTx" presStyleLbl="parChTrans1D3" presStyleIdx="0" presStyleCnt="1"/>
      <dgm:spPr/>
    </dgm:pt>
    <dgm:pt modelId="{82E0300D-1FA7-7D44-BAAE-5175A3354AA0}" type="pres">
      <dgm:prSet presAssocID="{3E59DC06-CEA4-1C4A-BBB9-9110E9F28B11}" presName="Name30" presStyleCnt="0"/>
      <dgm:spPr/>
    </dgm:pt>
    <dgm:pt modelId="{13D79809-3370-DC4C-AF0C-75A8D89B06D3}" type="pres">
      <dgm:prSet presAssocID="{3E59DC06-CEA4-1C4A-BBB9-9110E9F28B11}" presName="level2Shape" presStyleLbl="node3" presStyleIdx="0" presStyleCnt="1" custScaleX="140448" custScaleY="280396"/>
      <dgm:spPr/>
    </dgm:pt>
    <dgm:pt modelId="{2080B205-BF0A-DD41-931B-127AB9296445}" type="pres">
      <dgm:prSet presAssocID="{3E59DC06-CEA4-1C4A-BBB9-9110E9F28B11}" presName="hierChild3" presStyleCnt="0"/>
      <dgm:spPr/>
    </dgm:pt>
    <dgm:pt modelId="{CB7AE8DC-DEC0-6B4D-947C-05714C56F007}" type="pres">
      <dgm:prSet presAssocID="{3149F74E-8829-F943-AFD0-CDB4C3932D84}" presName="Name25" presStyleLbl="parChTrans1D4" presStyleIdx="0" presStyleCnt="5"/>
      <dgm:spPr/>
    </dgm:pt>
    <dgm:pt modelId="{70491986-B190-7D42-B4F8-36EEB0CBFA27}" type="pres">
      <dgm:prSet presAssocID="{3149F74E-8829-F943-AFD0-CDB4C3932D84}" presName="connTx" presStyleLbl="parChTrans1D4" presStyleIdx="0" presStyleCnt="5"/>
      <dgm:spPr/>
    </dgm:pt>
    <dgm:pt modelId="{D6BDDD6F-6E1A-A243-A5E2-14FB3BADC03D}" type="pres">
      <dgm:prSet presAssocID="{A9F453FD-0A78-C346-BFF0-ADA05061953B}" presName="Name30" presStyleCnt="0"/>
      <dgm:spPr/>
    </dgm:pt>
    <dgm:pt modelId="{E72B8CE1-1608-9F47-A2EB-9771DBC8970B}" type="pres">
      <dgm:prSet presAssocID="{A9F453FD-0A78-C346-BFF0-ADA05061953B}" presName="level2Shape" presStyleLbl="node4" presStyleIdx="0" presStyleCnt="5" custScaleX="111828" custScaleY="247317"/>
      <dgm:spPr/>
    </dgm:pt>
    <dgm:pt modelId="{3E8334C9-2A8F-8346-B6BF-68624CA470E7}" type="pres">
      <dgm:prSet presAssocID="{A9F453FD-0A78-C346-BFF0-ADA05061953B}" presName="hierChild3" presStyleCnt="0"/>
      <dgm:spPr/>
    </dgm:pt>
    <dgm:pt modelId="{86A55D2B-97EB-BA42-9789-3DC16DAFFE16}" type="pres">
      <dgm:prSet presAssocID="{B46EA45D-917D-024E-A632-357161A0CBFD}" presName="Name25" presStyleLbl="parChTrans1D4" presStyleIdx="1" presStyleCnt="5"/>
      <dgm:spPr/>
    </dgm:pt>
    <dgm:pt modelId="{01A0C788-C857-EE46-A36E-D37B679F6547}" type="pres">
      <dgm:prSet presAssocID="{B46EA45D-917D-024E-A632-357161A0CBFD}" presName="connTx" presStyleLbl="parChTrans1D4" presStyleIdx="1" presStyleCnt="5"/>
      <dgm:spPr/>
    </dgm:pt>
    <dgm:pt modelId="{C9A9667A-7D26-D242-9A2B-CD11C7F2E97A}" type="pres">
      <dgm:prSet presAssocID="{2DD64441-FFCF-CD4B-BC14-9A1AF58E9EE8}" presName="Name30" presStyleCnt="0"/>
      <dgm:spPr/>
    </dgm:pt>
    <dgm:pt modelId="{F06626E8-88A3-C749-89A2-4B843F5C746E}" type="pres">
      <dgm:prSet presAssocID="{2DD64441-FFCF-CD4B-BC14-9A1AF58E9EE8}" presName="level2Shape" presStyleLbl="node4" presStyleIdx="1" presStyleCnt="5" custScaleX="102017" custScaleY="236014"/>
      <dgm:spPr/>
    </dgm:pt>
    <dgm:pt modelId="{21A562D9-4BE5-4240-9AD5-F4529C131A51}" type="pres">
      <dgm:prSet presAssocID="{2DD64441-FFCF-CD4B-BC14-9A1AF58E9EE8}" presName="hierChild3" presStyleCnt="0"/>
      <dgm:spPr/>
    </dgm:pt>
    <dgm:pt modelId="{51E3374C-CC48-CD4D-8E32-E43564143C34}" type="pres">
      <dgm:prSet presAssocID="{193C7A69-59F7-DC4E-B3AD-62CC7CEAEAEC}" presName="Name25" presStyleLbl="parChTrans1D4" presStyleIdx="2" presStyleCnt="5"/>
      <dgm:spPr/>
    </dgm:pt>
    <dgm:pt modelId="{1B0FA8D6-64F8-E94E-B179-BFE6A0F03B2E}" type="pres">
      <dgm:prSet presAssocID="{193C7A69-59F7-DC4E-B3AD-62CC7CEAEAEC}" presName="connTx" presStyleLbl="parChTrans1D4" presStyleIdx="2" presStyleCnt="5"/>
      <dgm:spPr/>
    </dgm:pt>
    <dgm:pt modelId="{8E4C43EE-82BD-1547-8613-53AEB2A73A94}" type="pres">
      <dgm:prSet presAssocID="{A3C8FC9C-6441-034C-B7EF-D9675E2D37F4}" presName="Name30" presStyleCnt="0"/>
      <dgm:spPr/>
    </dgm:pt>
    <dgm:pt modelId="{A0B2FECD-6ECC-5243-A561-6B3F9A08802B}" type="pres">
      <dgm:prSet presAssocID="{A3C8FC9C-6441-034C-B7EF-D9675E2D37F4}" presName="level2Shape" presStyleLbl="node4" presStyleIdx="2" presStyleCnt="5" custScaleX="137757" custScaleY="631804"/>
      <dgm:spPr/>
    </dgm:pt>
    <dgm:pt modelId="{B2BB2109-15FE-A54B-81E5-3040BF0E744D}" type="pres">
      <dgm:prSet presAssocID="{A3C8FC9C-6441-034C-B7EF-D9675E2D37F4}" presName="hierChild3" presStyleCnt="0"/>
      <dgm:spPr/>
    </dgm:pt>
    <dgm:pt modelId="{B3295CA9-2834-6448-B40C-340823299C20}" type="pres">
      <dgm:prSet presAssocID="{D9908443-C91E-FE46-98BA-28F9AF8B0214}" presName="Name25" presStyleLbl="parChTrans1D4" presStyleIdx="3" presStyleCnt="5"/>
      <dgm:spPr/>
    </dgm:pt>
    <dgm:pt modelId="{2434D805-B55E-BD47-B317-AC317CB1BCD6}" type="pres">
      <dgm:prSet presAssocID="{D9908443-C91E-FE46-98BA-28F9AF8B0214}" presName="connTx" presStyleLbl="parChTrans1D4" presStyleIdx="3" presStyleCnt="5"/>
      <dgm:spPr/>
    </dgm:pt>
    <dgm:pt modelId="{2627A30F-8B3D-474E-B096-6179BB564C2E}" type="pres">
      <dgm:prSet presAssocID="{1D223A60-5DA7-2F4A-B2BD-D32637697B1C}" presName="Name30" presStyleCnt="0"/>
      <dgm:spPr/>
    </dgm:pt>
    <dgm:pt modelId="{4EB86A20-2EC2-2244-AD19-1D05130CF32A}" type="pres">
      <dgm:prSet presAssocID="{1D223A60-5DA7-2F4A-B2BD-D32637697B1C}" presName="level2Shape" presStyleLbl="node4" presStyleIdx="3" presStyleCnt="5" custScaleX="110670" custScaleY="367535"/>
      <dgm:spPr/>
    </dgm:pt>
    <dgm:pt modelId="{E7E4CDD3-CDCB-E844-86F4-1D0A8467733D}" type="pres">
      <dgm:prSet presAssocID="{1D223A60-5DA7-2F4A-B2BD-D32637697B1C}" presName="hierChild3" presStyleCnt="0"/>
      <dgm:spPr/>
    </dgm:pt>
    <dgm:pt modelId="{AA28F78E-8CFB-814D-8FF9-70E8E9B1640B}" type="pres">
      <dgm:prSet presAssocID="{82C2BB67-2167-CB4E-B631-719C25C78A4F}" presName="Name25" presStyleLbl="parChTrans1D4" presStyleIdx="4" presStyleCnt="5"/>
      <dgm:spPr/>
    </dgm:pt>
    <dgm:pt modelId="{4083046C-9ABA-F542-853B-663A407B7DC5}" type="pres">
      <dgm:prSet presAssocID="{82C2BB67-2167-CB4E-B631-719C25C78A4F}" presName="connTx" presStyleLbl="parChTrans1D4" presStyleIdx="4" presStyleCnt="5"/>
      <dgm:spPr/>
    </dgm:pt>
    <dgm:pt modelId="{108CF601-8EE3-044D-AE85-1F7D63751570}" type="pres">
      <dgm:prSet presAssocID="{A49E9175-2BB2-B141-A20A-8F1EBAADC7C2}" presName="Name30" presStyleCnt="0"/>
      <dgm:spPr/>
    </dgm:pt>
    <dgm:pt modelId="{FD1E24A4-F4AC-FF47-AE39-CDF9250EDD87}" type="pres">
      <dgm:prSet presAssocID="{A49E9175-2BB2-B141-A20A-8F1EBAADC7C2}" presName="level2Shape" presStyleLbl="node4" presStyleIdx="4" presStyleCnt="5" custScaleX="159698" custScaleY="378017"/>
      <dgm:spPr/>
    </dgm:pt>
    <dgm:pt modelId="{EBECDA02-24BA-3640-AAB0-C3FBF5BC398B}" type="pres">
      <dgm:prSet presAssocID="{A49E9175-2BB2-B141-A20A-8F1EBAADC7C2}" presName="hierChild3" presStyleCnt="0"/>
      <dgm:spPr/>
    </dgm:pt>
    <dgm:pt modelId="{D84A6A8B-39E8-B948-9886-B62549EDFE92}" type="pres">
      <dgm:prSet presAssocID="{C204443D-0958-6842-8A39-12D0D68BCACE}" presName="bgShapesFlow" presStyleCnt="0"/>
      <dgm:spPr/>
    </dgm:pt>
  </dgm:ptLst>
  <dgm:cxnLst>
    <dgm:cxn modelId="{F2808F05-66E7-C342-9FC5-6A6AA843D56C}" type="presOf" srcId="{53120886-3226-2340-A036-525020202B08}" destId="{C8D7ECEE-F18D-3D4D-9801-EF5BF833439A}" srcOrd="1" destOrd="0" presId="urn:microsoft.com/office/officeart/2005/8/layout/hierarchy5"/>
    <dgm:cxn modelId="{959C660A-37E6-E94D-96D1-80D101B39486}" type="presOf" srcId="{A05D7452-D203-A647-A0B6-318A4BB6893E}" destId="{8158CE2C-3369-0847-AFEA-312F015C9170}" srcOrd="1" destOrd="0" presId="urn:microsoft.com/office/officeart/2005/8/layout/hierarchy5"/>
    <dgm:cxn modelId="{40F64614-8794-184E-A5B0-C915E8B8AE9D}" type="presOf" srcId="{B46EA45D-917D-024E-A632-357161A0CBFD}" destId="{01A0C788-C857-EE46-A36E-D37B679F6547}" srcOrd="1" destOrd="0" presId="urn:microsoft.com/office/officeart/2005/8/layout/hierarchy5"/>
    <dgm:cxn modelId="{E6367220-1810-7A46-9B34-CBB2A5906842}" srcId="{3E59DC06-CEA4-1C4A-BBB9-9110E9F28B11}" destId="{A9F453FD-0A78-C346-BFF0-ADA05061953B}" srcOrd="0" destOrd="0" parTransId="{3149F74E-8829-F943-AFD0-CDB4C3932D84}" sibTransId="{639A0143-2721-224B-AD18-B41BE74C2516}"/>
    <dgm:cxn modelId="{8D20EF23-E445-AE46-98EC-2F668CEC9E80}" type="presOf" srcId="{7EF62944-C6B1-4740-B027-C440EF1E6FE2}" destId="{3C20017C-150E-C94F-99F0-C5839A080C80}" srcOrd="1" destOrd="0" presId="urn:microsoft.com/office/officeart/2005/8/layout/hierarchy5"/>
    <dgm:cxn modelId="{066B3C27-6093-EA45-AF9F-D4CA089C07FD}" type="presOf" srcId="{3149F74E-8829-F943-AFD0-CDB4C3932D84}" destId="{CB7AE8DC-DEC0-6B4D-947C-05714C56F007}" srcOrd="0" destOrd="0" presId="urn:microsoft.com/office/officeart/2005/8/layout/hierarchy5"/>
    <dgm:cxn modelId="{623AA027-6ADB-794F-AF3B-D9D88B8C404A}" type="presOf" srcId="{A49E9175-2BB2-B141-A20A-8F1EBAADC7C2}" destId="{FD1E24A4-F4AC-FF47-AE39-CDF9250EDD87}" srcOrd="0" destOrd="0" presId="urn:microsoft.com/office/officeart/2005/8/layout/hierarchy5"/>
    <dgm:cxn modelId="{D7233631-4003-7E43-9AAF-829E604013CF}" type="presOf" srcId="{193C7A69-59F7-DC4E-B3AD-62CC7CEAEAEC}" destId="{1B0FA8D6-64F8-E94E-B179-BFE6A0F03B2E}" srcOrd="1" destOrd="0" presId="urn:microsoft.com/office/officeart/2005/8/layout/hierarchy5"/>
    <dgm:cxn modelId="{5EC80C3F-E081-D243-813F-9BCC8486E348}" srcId="{910620DA-7880-5841-9750-512B49C21867}" destId="{41D87C15-6B21-3145-9F85-263466F0D7F9}" srcOrd="0" destOrd="0" parTransId="{7EF62944-C6B1-4740-B027-C440EF1E6FE2}" sibTransId="{91096017-873B-504A-BA48-7AD14855D30B}"/>
    <dgm:cxn modelId="{DB838044-8CDA-A042-885B-3A23272CEC30}" srcId="{C204443D-0958-6842-8A39-12D0D68BCACE}" destId="{910620DA-7880-5841-9750-512B49C21867}" srcOrd="0" destOrd="0" parTransId="{15FC05F2-B95D-7642-8EC6-4EA92DDC8607}" sibTransId="{1EAA5DFD-A534-1F4F-B5B3-DC0F8DE44876}"/>
    <dgm:cxn modelId="{6CF6A449-3ACD-454C-AC76-8E0886921BD4}" type="presOf" srcId="{D9908443-C91E-FE46-98BA-28F9AF8B0214}" destId="{B3295CA9-2834-6448-B40C-340823299C20}" srcOrd="0" destOrd="0" presId="urn:microsoft.com/office/officeart/2005/8/layout/hierarchy5"/>
    <dgm:cxn modelId="{A2CB785C-7780-F74D-8EC2-375F72BF7315}" type="presOf" srcId="{F21C9CF1-F423-6F49-B38E-5F1AF8FBC262}" destId="{ADC29BA8-9A65-C94B-BF40-15C02CDDF3AB}" srcOrd="0" destOrd="0" presId="urn:microsoft.com/office/officeart/2005/8/layout/hierarchy5"/>
    <dgm:cxn modelId="{52C2255E-B405-7C45-8626-6BD78E73F124}" srcId="{3E59DC06-CEA4-1C4A-BBB9-9110E9F28B11}" destId="{2DD64441-FFCF-CD4B-BC14-9A1AF58E9EE8}" srcOrd="1" destOrd="0" parTransId="{B46EA45D-917D-024E-A632-357161A0CBFD}" sibTransId="{CB8361A2-DE46-F149-ABE7-1CEBA0AACE67}"/>
    <dgm:cxn modelId="{FCBE0C69-A910-6648-9A6D-C40FCC7CDE63}" type="presOf" srcId="{7EF62944-C6B1-4740-B027-C440EF1E6FE2}" destId="{D199C70B-D5E3-4744-9BED-63EEA9443A80}" srcOrd="0" destOrd="0" presId="urn:microsoft.com/office/officeart/2005/8/layout/hierarchy5"/>
    <dgm:cxn modelId="{B3A4A27B-7A48-7648-BCC7-F02B484322AC}" type="presOf" srcId="{D9908443-C91E-FE46-98BA-28F9AF8B0214}" destId="{2434D805-B55E-BD47-B317-AC317CB1BCD6}" srcOrd="1" destOrd="0" presId="urn:microsoft.com/office/officeart/2005/8/layout/hierarchy5"/>
    <dgm:cxn modelId="{7EF93280-40A0-8B42-9908-BDB382337B32}" type="presOf" srcId="{41D87C15-6B21-3145-9F85-263466F0D7F9}" destId="{598301EF-89A1-D443-887B-DC0508687C70}" srcOrd="0" destOrd="0" presId="urn:microsoft.com/office/officeart/2005/8/layout/hierarchy5"/>
    <dgm:cxn modelId="{9F0A5980-08B6-F347-B190-FDFED6379E27}" type="presOf" srcId="{A9F453FD-0A78-C346-BFF0-ADA05061953B}" destId="{E72B8CE1-1608-9F47-A2EB-9771DBC8970B}" srcOrd="0" destOrd="0" presId="urn:microsoft.com/office/officeart/2005/8/layout/hierarchy5"/>
    <dgm:cxn modelId="{BC844890-2F4B-D244-BAAD-10C22A95FB97}" type="presOf" srcId="{C204443D-0958-6842-8A39-12D0D68BCACE}" destId="{48D959D2-15DD-D44A-9F0B-69494A1EFC79}" srcOrd="0" destOrd="0" presId="urn:microsoft.com/office/officeart/2005/8/layout/hierarchy5"/>
    <dgm:cxn modelId="{BFCEAEAE-0617-5B4B-B255-159CD76F40E4}" type="presOf" srcId="{82C2BB67-2167-CB4E-B631-719C25C78A4F}" destId="{4083046C-9ABA-F542-853B-663A407B7DC5}" srcOrd="1" destOrd="0" presId="urn:microsoft.com/office/officeart/2005/8/layout/hierarchy5"/>
    <dgm:cxn modelId="{069271B0-59C4-A149-A6D5-7B0D3F907D09}" type="presOf" srcId="{910620DA-7880-5841-9750-512B49C21867}" destId="{19F9F989-E9EC-4D4E-B07A-EE9AEC09FA9C}" srcOrd="0" destOrd="0" presId="urn:microsoft.com/office/officeart/2005/8/layout/hierarchy5"/>
    <dgm:cxn modelId="{4E1A4FB4-374A-C64F-AB89-E12CF54B2929}" srcId="{910620DA-7880-5841-9750-512B49C21867}" destId="{F21C9CF1-F423-6F49-B38E-5F1AF8FBC262}" srcOrd="1" destOrd="0" parTransId="{A05D7452-D203-A647-A0B6-318A4BB6893E}" sibTransId="{0E2EF85E-2434-0745-89B4-85D9CBE9ED73}"/>
    <dgm:cxn modelId="{1B7B01B5-D4B5-604D-9819-1B2A40703612}" type="presOf" srcId="{1D223A60-5DA7-2F4A-B2BD-D32637697B1C}" destId="{4EB86A20-2EC2-2244-AD19-1D05130CF32A}" srcOrd="0" destOrd="0" presId="urn:microsoft.com/office/officeart/2005/8/layout/hierarchy5"/>
    <dgm:cxn modelId="{43261FB8-8B9B-8E41-8E7D-48DFE5BA76C0}" srcId="{F21C9CF1-F423-6F49-B38E-5F1AF8FBC262}" destId="{3E59DC06-CEA4-1C4A-BBB9-9110E9F28B11}" srcOrd="0" destOrd="0" parTransId="{53120886-3226-2340-A036-525020202B08}" sibTransId="{36A89803-FB85-F94D-AC42-B6112EAD9882}"/>
    <dgm:cxn modelId="{011A66B8-9FC7-CE40-BBF8-A59D1F80D756}" type="presOf" srcId="{53120886-3226-2340-A036-525020202B08}" destId="{3162DEE5-4DA9-9A4F-9B4C-9B2B8FB3841F}" srcOrd="0" destOrd="0" presId="urn:microsoft.com/office/officeart/2005/8/layout/hierarchy5"/>
    <dgm:cxn modelId="{B282A9C1-5118-FE43-908B-CDEB0751EE06}" type="presOf" srcId="{B46EA45D-917D-024E-A632-357161A0CBFD}" destId="{86A55D2B-97EB-BA42-9789-3DC16DAFFE16}" srcOrd="0" destOrd="0" presId="urn:microsoft.com/office/officeart/2005/8/layout/hierarchy5"/>
    <dgm:cxn modelId="{DF2F79CE-0675-A34B-9892-4AF8F2EF8E70}" srcId="{A3C8FC9C-6441-034C-B7EF-D9675E2D37F4}" destId="{1D223A60-5DA7-2F4A-B2BD-D32637697B1C}" srcOrd="0" destOrd="0" parTransId="{D9908443-C91E-FE46-98BA-28F9AF8B0214}" sibTransId="{C014074D-E6A6-334F-9CD7-C4C272602C1D}"/>
    <dgm:cxn modelId="{6661FAD6-0733-574D-BCD9-961C843E0220}" type="presOf" srcId="{A05D7452-D203-A647-A0B6-318A4BB6893E}" destId="{1766886E-0BD8-8943-953F-B658A4775B13}" srcOrd="0" destOrd="0" presId="urn:microsoft.com/office/officeart/2005/8/layout/hierarchy5"/>
    <dgm:cxn modelId="{B45FA7D9-A253-254D-8367-98FAF5263051}" type="presOf" srcId="{2DD64441-FFCF-CD4B-BC14-9A1AF58E9EE8}" destId="{F06626E8-88A3-C749-89A2-4B843F5C746E}" srcOrd="0" destOrd="0" presId="urn:microsoft.com/office/officeart/2005/8/layout/hierarchy5"/>
    <dgm:cxn modelId="{90C072DF-5FF9-1747-8DDB-42A49706B579}" type="presOf" srcId="{82C2BB67-2167-CB4E-B631-719C25C78A4F}" destId="{AA28F78E-8CFB-814D-8FF9-70E8E9B1640B}" srcOrd="0" destOrd="0" presId="urn:microsoft.com/office/officeart/2005/8/layout/hierarchy5"/>
    <dgm:cxn modelId="{D7C354E6-C62E-2649-867F-A2994DF73F97}" type="presOf" srcId="{193C7A69-59F7-DC4E-B3AD-62CC7CEAEAEC}" destId="{51E3374C-CC48-CD4D-8E32-E43564143C34}" srcOrd="0" destOrd="0" presId="urn:microsoft.com/office/officeart/2005/8/layout/hierarchy5"/>
    <dgm:cxn modelId="{670CA6EA-C2D8-EA41-ADDE-A7B60D5183A9}" srcId="{A3C8FC9C-6441-034C-B7EF-D9675E2D37F4}" destId="{A49E9175-2BB2-B141-A20A-8F1EBAADC7C2}" srcOrd="1" destOrd="0" parTransId="{82C2BB67-2167-CB4E-B631-719C25C78A4F}" sibTransId="{D4EF68E8-DD6B-8143-A34A-93FD57147E88}"/>
    <dgm:cxn modelId="{3ADEECEC-90D7-D047-AA22-D8516AC81B23}" type="presOf" srcId="{3E59DC06-CEA4-1C4A-BBB9-9110E9F28B11}" destId="{13D79809-3370-DC4C-AF0C-75A8D89B06D3}" srcOrd="0" destOrd="0" presId="urn:microsoft.com/office/officeart/2005/8/layout/hierarchy5"/>
    <dgm:cxn modelId="{22DB09F4-E265-FA49-A0D7-DE44E134D58B}" type="presOf" srcId="{3149F74E-8829-F943-AFD0-CDB4C3932D84}" destId="{70491986-B190-7D42-B4F8-36EEB0CBFA27}" srcOrd="1" destOrd="0" presId="urn:microsoft.com/office/officeart/2005/8/layout/hierarchy5"/>
    <dgm:cxn modelId="{A35491FB-4E58-D84D-93E5-86D3CCC1F3A3}" srcId="{2DD64441-FFCF-CD4B-BC14-9A1AF58E9EE8}" destId="{A3C8FC9C-6441-034C-B7EF-D9675E2D37F4}" srcOrd="0" destOrd="0" parTransId="{193C7A69-59F7-DC4E-B3AD-62CC7CEAEAEC}" sibTransId="{CFAB5066-8A27-3B41-A85B-60114FCD07F3}"/>
    <dgm:cxn modelId="{E55D16FC-282F-8343-96A1-8306BE24BFB9}" type="presOf" srcId="{A3C8FC9C-6441-034C-B7EF-D9675E2D37F4}" destId="{A0B2FECD-6ECC-5243-A561-6B3F9A08802B}" srcOrd="0" destOrd="0" presId="urn:microsoft.com/office/officeart/2005/8/layout/hierarchy5"/>
    <dgm:cxn modelId="{B96AEA83-D7A6-924E-9E9E-6C11BD949D4B}" type="presParOf" srcId="{48D959D2-15DD-D44A-9F0B-69494A1EFC79}" destId="{EE45AF14-A363-694A-A2EA-043648F8A772}" srcOrd="0" destOrd="0" presId="urn:microsoft.com/office/officeart/2005/8/layout/hierarchy5"/>
    <dgm:cxn modelId="{E92B6F4D-87F9-8F48-84A5-37FA4E84FC90}" type="presParOf" srcId="{EE45AF14-A363-694A-A2EA-043648F8A772}" destId="{9B70507E-AAC6-8345-A11F-D26584BA7BF9}" srcOrd="0" destOrd="0" presId="urn:microsoft.com/office/officeart/2005/8/layout/hierarchy5"/>
    <dgm:cxn modelId="{251A5A56-4859-1C4F-98CF-AFF6516F92F3}" type="presParOf" srcId="{9B70507E-AAC6-8345-A11F-D26584BA7BF9}" destId="{F562CC14-C951-164C-B5EE-A25357360C41}" srcOrd="0" destOrd="0" presId="urn:microsoft.com/office/officeart/2005/8/layout/hierarchy5"/>
    <dgm:cxn modelId="{5D8455A5-8B16-9645-92B1-0D0F99A21DD9}" type="presParOf" srcId="{F562CC14-C951-164C-B5EE-A25357360C41}" destId="{19F9F989-E9EC-4D4E-B07A-EE9AEC09FA9C}" srcOrd="0" destOrd="0" presId="urn:microsoft.com/office/officeart/2005/8/layout/hierarchy5"/>
    <dgm:cxn modelId="{B11F62C6-FEB5-7C46-85BC-9821E4472D59}" type="presParOf" srcId="{F562CC14-C951-164C-B5EE-A25357360C41}" destId="{6DEDA02D-493B-5D43-9320-24E6DDE6D576}" srcOrd="1" destOrd="0" presId="urn:microsoft.com/office/officeart/2005/8/layout/hierarchy5"/>
    <dgm:cxn modelId="{55479AC6-76D1-9F47-BB41-E6C97AE2AE9F}" type="presParOf" srcId="{6DEDA02D-493B-5D43-9320-24E6DDE6D576}" destId="{D199C70B-D5E3-4744-9BED-63EEA9443A80}" srcOrd="0" destOrd="0" presId="urn:microsoft.com/office/officeart/2005/8/layout/hierarchy5"/>
    <dgm:cxn modelId="{C7FC2DE8-9373-CF4A-B59A-89AA8F2C20FE}" type="presParOf" srcId="{D199C70B-D5E3-4744-9BED-63EEA9443A80}" destId="{3C20017C-150E-C94F-99F0-C5839A080C80}" srcOrd="0" destOrd="0" presId="urn:microsoft.com/office/officeart/2005/8/layout/hierarchy5"/>
    <dgm:cxn modelId="{044924F4-5CB4-8047-A843-39E2ACCD0259}" type="presParOf" srcId="{6DEDA02D-493B-5D43-9320-24E6DDE6D576}" destId="{D628FD07-E486-F24A-8BC0-8671CCD39B98}" srcOrd="1" destOrd="0" presId="urn:microsoft.com/office/officeart/2005/8/layout/hierarchy5"/>
    <dgm:cxn modelId="{B0A8E933-A72A-6049-88B9-0EAEDC1CA43A}" type="presParOf" srcId="{D628FD07-E486-F24A-8BC0-8671CCD39B98}" destId="{598301EF-89A1-D443-887B-DC0508687C70}" srcOrd="0" destOrd="0" presId="urn:microsoft.com/office/officeart/2005/8/layout/hierarchy5"/>
    <dgm:cxn modelId="{60A2E26E-652F-6C46-8C4A-5E68CA05C07A}" type="presParOf" srcId="{D628FD07-E486-F24A-8BC0-8671CCD39B98}" destId="{DCC8C9F8-2239-C245-8C00-1B36F8D1711B}" srcOrd="1" destOrd="0" presId="urn:microsoft.com/office/officeart/2005/8/layout/hierarchy5"/>
    <dgm:cxn modelId="{468F5968-9323-4F46-9A75-945ACBF79502}" type="presParOf" srcId="{6DEDA02D-493B-5D43-9320-24E6DDE6D576}" destId="{1766886E-0BD8-8943-953F-B658A4775B13}" srcOrd="2" destOrd="0" presId="urn:microsoft.com/office/officeart/2005/8/layout/hierarchy5"/>
    <dgm:cxn modelId="{238745EB-C623-9F49-A255-1296986596D3}" type="presParOf" srcId="{1766886E-0BD8-8943-953F-B658A4775B13}" destId="{8158CE2C-3369-0847-AFEA-312F015C9170}" srcOrd="0" destOrd="0" presId="urn:microsoft.com/office/officeart/2005/8/layout/hierarchy5"/>
    <dgm:cxn modelId="{3DDAE789-0DDE-FD44-AD35-978F7F465A5D}" type="presParOf" srcId="{6DEDA02D-493B-5D43-9320-24E6DDE6D576}" destId="{67156045-5CD6-7140-A4DA-B7DC04489318}" srcOrd="3" destOrd="0" presId="urn:microsoft.com/office/officeart/2005/8/layout/hierarchy5"/>
    <dgm:cxn modelId="{B737CB26-8612-5B4D-A7FA-9CB687AF2580}" type="presParOf" srcId="{67156045-5CD6-7140-A4DA-B7DC04489318}" destId="{ADC29BA8-9A65-C94B-BF40-15C02CDDF3AB}" srcOrd="0" destOrd="0" presId="urn:microsoft.com/office/officeart/2005/8/layout/hierarchy5"/>
    <dgm:cxn modelId="{A6868089-1035-3E40-8C38-2567B0B44C9B}" type="presParOf" srcId="{67156045-5CD6-7140-A4DA-B7DC04489318}" destId="{02EE0FCB-E516-664F-93DA-5DC5A9532F6E}" srcOrd="1" destOrd="0" presId="urn:microsoft.com/office/officeart/2005/8/layout/hierarchy5"/>
    <dgm:cxn modelId="{A4023867-EB30-4548-B8E9-2810868CD626}" type="presParOf" srcId="{02EE0FCB-E516-664F-93DA-5DC5A9532F6E}" destId="{3162DEE5-4DA9-9A4F-9B4C-9B2B8FB3841F}" srcOrd="0" destOrd="0" presId="urn:microsoft.com/office/officeart/2005/8/layout/hierarchy5"/>
    <dgm:cxn modelId="{90EBA0B3-FB08-6C41-A24E-BDF336B279D4}" type="presParOf" srcId="{3162DEE5-4DA9-9A4F-9B4C-9B2B8FB3841F}" destId="{C8D7ECEE-F18D-3D4D-9801-EF5BF833439A}" srcOrd="0" destOrd="0" presId="urn:microsoft.com/office/officeart/2005/8/layout/hierarchy5"/>
    <dgm:cxn modelId="{CB388CD6-4D10-224A-9113-287E990ECE27}" type="presParOf" srcId="{02EE0FCB-E516-664F-93DA-5DC5A9532F6E}" destId="{82E0300D-1FA7-7D44-BAAE-5175A3354AA0}" srcOrd="1" destOrd="0" presId="urn:microsoft.com/office/officeart/2005/8/layout/hierarchy5"/>
    <dgm:cxn modelId="{50B0D5D4-4139-E04D-8012-333D519D9BF0}" type="presParOf" srcId="{82E0300D-1FA7-7D44-BAAE-5175A3354AA0}" destId="{13D79809-3370-DC4C-AF0C-75A8D89B06D3}" srcOrd="0" destOrd="0" presId="urn:microsoft.com/office/officeart/2005/8/layout/hierarchy5"/>
    <dgm:cxn modelId="{D57C971E-7235-B342-9A15-74F6A5AD7591}" type="presParOf" srcId="{82E0300D-1FA7-7D44-BAAE-5175A3354AA0}" destId="{2080B205-BF0A-DD41-931B-127AB9296445}" srcOrd="1" destOrd="0" presId="urn:microsoft.com/office/officeart/2005/8/layout/hierarchy5"/>
    <dgm:cxn modelId="{5CE1C7D3-807E-5942-9FD0-82C0DE652582}" type="presParOf" srcId="{2080B205-BF0A-DD41-931B-127AB9296445}" destId="{CB7AE8DC-DEC0-6B4D-947C-05714C56F007}" srcOrd="0" destOrd="0" presId="urn:microsoft.com/office/officeart/2005/8/layout/hierarchy5"/>
    <dgm:cxn modelId="{8D177CDE-8BCB-4E40-AB15-415C49A453DA}" type="presParOf" srcId="{CB7AE8DC-DEC0-6B4D-947C-05714C56F007}" destId="{70491986-B190-7D42-B4F8-36EEB0CBFA27}" srcOrd="0" destOrd="0" presId="urn:microsoft.com/office/officeart/2005/8/layout/hierarchy5"/>
    <dgm:cxn modelId="{16497869-95C9-C748-AA83-3ED51A942C44}" type="presParOf" srcId="{2080B205-BF0A-DD41-931B-127AB9296445}" destId="{D6BDDD6F-6E1A-A243-A5E2-14FB3BADC03D}" srcOrd="1" destOrd="0" presId="urn:microsoft.com/office/officeart/2005/8/layout/hierarchy5"/>
    <dgm:cxn modelId="{1B9BB9BC-0B9B-3246-B56F-3AE5F09BA913}" type="presParOf" srcId="{D6BDDD6F-6E1A-A243-A5E2-14FB3BADC03D}" destId="{E72B8CE1-1608-9F47-A2EB-9771DBC8970B}" srcOrd="0" destOrd="0" presId="urn:microsoft.com/office/officeart/2005/8/layout/hierarchy5"/>
    <dgm:cxn modelId="{7B586BE2-A7D0-434E-915B-AC77A0958FF9}" type="presParOf" srcId="{D6BDDD6F-6E1A-A243-A5E2-14FB3BADC03D}" destId="{3E8334C9-2A8F-8346-B6BF-68624CA470E7}" srcOrd="1" destOrd="0" presId="urn:microsoft.com/office/officeart/2005/8/layout/hierarchy5"/>
    <dgm:cxn modelId="{A7AC841E-19BE-F34A-810E-040CC85FA9B1}" type="presParOf" srcId="{2080B205-BF0A-DD41-931B-127AB9296445}" destId="{86A55D2B-97EB-BA42-9789-3DC16DAFFE16}" srcOrd="2" destOrd="0" presId="urn:microsoft.com/office/officeart/2005/8/layout/hierarchy5"/>
    <dgm:cxn modelId="{F90F3541-D50A-0945-92F0-DC5C48CCE756}" type="presParOf" srcId="{86A55D2B-97EB-BA42-9789-3DC16DAFFE16}" destId="{01A0C788-C857-EE46-A36E-D37B679F6547}" srcOrd="0" destOrd="0" presId="urn:microsoft.com/office/officeart/2005/8/layout/hierarchy5"/>
    <dgm:cxn modelId="{870E5858-6E56-4844-99D0-D45FA50E7A48}" type="presParOf" srcId="{2080B205-BF0A-DD41-931B-127AB9296445}" destId="{C9A9667A-7D26-D242-9A2B-CD11C7F2E97A}" srcOrd="3" destOrd="0" presId="urn:microsoft.com/office/officeart/2005/8/layout/hierarchy5"/>
    <dgm:cxn modelId="{A7B07AE2-28B4-5D4F-AAE6-C94C041C441A}" type="presParOf" srcId="{C9A9667A-7D26-D242-9A2B-CD11C7F2E97A}" destId="{F06626E8-88A3-C749-89A2-4B843F5C746E}" srcOrd="0" destOrd="0" presId="urn:microsoft.com/office/officeart/2005/8/layout/hierarchy5"/>
    <dgm:cxn modelId="{02E9D4F6-1EB6-3D41-B22B-D7842F317C64}" type="presParOf" srcId="{C9A9667A-7D26-D242-9A2B-CD11C7F2E97A}" destId="{21A562D9-4BE5-4240-9AD5-F4529C131A51}" srcOrd="1" destOrd="0" presId="urn:microsoft.com/office/officeart/2005/8/layout/hierarchy5"/>
    <dgm:cxn modelId="{0C42AA2E-AC12-104F-8F19-24909315D036}" type="presParOf" srcId="{21A562D9-4BE5-4240-9AD5-F4529C131A51}" destId="{51E3374C-CC48-CD4D-8E32-E43564143C34}" srcOrd="0" destOrd="0" presId="urn:microsoft.com/office/officeart/2005/8/layout/hierarchy5"/>
    <dgm:cxn modelId="{EDD0568A-1B17-384F-8D42-E385C706F6BF}" type="presParOf" srcId="{51E3374C-CC48-CD4D-8E32-E43564143C34}" destId="{1B0FA8D6-64F8-E94E-B179-BFE6A0F03B2E}" srcOrd="0" destOrd="0" presId="urn:microsoft.com/office/officeart/2005/8/layout/hierarchy5"/>
    <dgm:cxn modelId="{8E97024F-E4E8-1847-B822-434CC7091E2D}" type="presParOf" srcId="{21A562D9-4BE5-4240-9AD5-F4529C131A51}" destId="{8E4C43EE-82BD-1547-8613-53AEB2A73A94}" srcOrd="1" destOrd="0" presId="urn:microsoft.com/office/officeart/2005/8/layout/hierarchy5"/>
    <dgm:cxn modelId="{627004B0-E1D0-654D-A9FF-DA663C23FCEA}" type="presParOf" srcId="{8E4C43EE-82BD-1547-8613-53AEB2A73A94}" destId="{A0B2FECD-6ECC-5243-A561-6B3F9A08802B}" srcOrd="0" destOrd="0" presId="urn:microsoft.com/office/officeart/2005/8/layout/hierarchy5"/>
    <dgm:cxn modelId="{90E0145D-E172-7643-8E53-019084E7A01B}" type="presParOf" srcId="{8E4C43EE-82BD-1547-8613-53AEB2A73A94}" destId="{B2BB2109-15FE-A54B-81E5-3040BF0E744D}" srcOrd="1" destOrd="0" presId="urn:microsoft.com/office/officeart/2005/8/layout/hierarchy5"/>
    <dgm:cxn modelId="{A14CD596-B411-B24D-9F8C-96813416DB2B}" type="presParOf" srcId="{B2BB2109-15FE-A54B-81E5-3040BF0E744D}" destId="{B3295CA9-2834-6448-B40C-340823299C20}" srcOrd="0" destOrd="0" presId="urn:microsoft.com/office/officeart/2005/8/layout/hierarchy5"/>
    <dgm:cxn modelId="{8057800F-70EC-6549-999B-94BA5768D531}" type="presParOf" srcId="{B3295CA9-2834-6448-B40C-340823299C20}" destId="{2434D805-B55E-BD47-B317-AC317CB1BCD6}" srcOrd="0" destOrd="0" presId="urn:microsoft.com/office/officeart/2005/8/layout/hierarchy5"/>
    <dgm:cxn modelId="{10404E8C-83F1-3346-82D0-2963A01DD16A}" type="presParOf" srcId="{B2BB2109-15FE-A54B-81E5-3040BF0E744D}" destId="{2627A30F-8B3D-474E-B096-6179BB564C2E}" srcOrd="1" destOrd="0" presId="urn:microsoft.com/office/officeart/2005/8/layout/hierarchy5"/>
    <dgm:cxn modelId="{B3C35188-0C8F-7140-9C98-164EC0717745}" type="presParOf" srcId="{2627A30F-8B3D-474E-B096-6179BB564C2E}" destId="{4EB86A20-2EC2-2244-AD19-1D05130CF32A}" srcOrd="0" destOrd="0" presId="urn:microsoft.com/office/officeart/2005/8/layout/hierarchy5"/>
    <dgm:cxn modelId="{E935CAEE-3F79-1E49-B976-7880599EACE9}" type="presParOf" srcId="{2627A30F-8B3D-474E-B096-6179BB564C2E}" destId="{E7E4CDD3-CDCB-E844-86F4-1D0A8467733D}" srcOrd="1" destOrd="0" presId="urn:microsoft.com/office/officeart/2005/8/layout/hierarchy5"/>
    <dgm:cxn modelId="{FF5F4B2E-2878-DB43-996F-6F6089095782}" type="presParOf" srcId="{B2BB2109-15FE-A54B-81E5-3040BF0E744D}" destId="{AA28F78E-8CFB-814D-8FF9-70E8E9B1640B}" srcOrd="2" destOrd="0" presId="urn:microsoft.com/office/officeart/2005/8/layout/hierarchy5"/>
    <dgm:cxn modelId="{F5D2450C-2A21-1B48-A106-D909C69722AE}" type="presParOf" srcId="{AA28F78E-8CFB-814D-8FF9-70E8E9B1640B}" destId="{4083046C-9ABA-F542-853B-663A407B7DC5}" srcOrd="0" destOrd="0" presId="urn:microsoft.com/office/officeart/2005/8/layout/hierarchy5"/>
    <dgm:cxn modelId="{3F21E902-BDFD-AA49-878B-EF86019A2F36}" type="presParOf" srcId="{B2BB2109-15FE-A54B-81E5-3040BF0E744D}" destId="{108CF601-8EE3-044D-AE85-1F7D63751570}" srcOrd="3" destOrd="0" presId="urn:microsoft.com/office/officeart/2005/8/layout/hierarchy5"/>
    <dgm:cxn modelId="{A012E711-A6DE-D943-BA61-0CA7E49015C7}" type="presParOf" srcId="{108CF601-8EE3-044D-AE85-1F7D63751570}" destId="{FD1E24A4-F4AC-FF47-AE39-CDF9250EDD87}" srcOrd="0" destOrd="0" presId="urn:microsoft.com/office/officeart/2005/8/layout/hierarchy5"/>
    <dgm:cxn modelId="{EBDAAFEA-2D8D-D84B-BFBF-525FDD7A6753}" type="presParOf" srcId="{108CF601-8EE3-044D-AE85-1F7D63751570}" destId="{EBECDA02-24BA-3640-AAB0-C3FBF5BC398B}" srcOrd="1" destOrd="0" presId="urn:microsoft.com/office/officeart/2005/8/layout/hierarchy5"/>
    <dgm:cxn modelId="{AAF4DD25-3126-0643-8C7E-786F7D1C241E}" type="presParOf" srcId="{48D959D2-15DD-D44A-9F0B-69494A1EFC79}" destId="{D84A6A8B-39E8-B948-9886-B62549EDFE92}"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5D4B78-7EEA-4447-A223-DFA229465320}"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0BD22AEB-93DF-1548-97E7-F243756C0B27}">
      <dgm:prSet phldrT="[Text]"/>
      <dgm:spPr/>
      <dgm:t>
        <a:bodyPr/>
        <a:lstStyle/>
        <a:p>
          <a:r>
            <a:rPr lang="en-US" dirty="0"/>
            <a:t>IV</a:t>
          </a:r>
        </a:p>
      </dgm:t>
    </dgm:pt>
    <dgm:pt modelId="{4AE26DB8-90F0-1348-B326-2E997506DEA5}" type="parTrans" cxnId="{5B00BFE2-ED17-0549-A383-DC18663C5A6C}">
      <dgm:prSet/>
      <dgm:spPr/>
      <dgm:t>
        <a:bodyPr/>
        <a:lstStyle/>
        <a:p>
          <a:endParaRPr lang="en-US"/>
        </a:p>
      </dgm:t>
    </dgm:pt>
    <dgm:pt modelId="{6CB8CE54-F4C4-CE41-A557-53564E39EF20}" type="sibTrans" cxnId="{5B00BFE2-ED17-0549-A383-DC18663C5A6C}">
      <dgm:prSet/>
      <dgm:spPr/>
      <dgm:t>
        <a:bodyPr/>
        <a:lstStyle/>
        <a:p>
          <a:endParaRPr lang="en-US"/>
        </a:p>
      </dgm:t>
    </dgm:pt>
    <dgm:pt modelId="{5DF9D847-5F3F-1A46-9E9C-E6E82BBCAF79}">
      <dgm:prSet phldrT="[Text]"/>
      <dgm:spPr/>
      <dgm:t>
        <a:bodyPr/>
        <a:lstStyle/>
        <a:p>
          <a:r>
            <a:rPr lang="en-US" dirty="0"/>
            <a:t> Exercise-based group; No EWL as reference group		</a:t>
          </a:r>
        </a:p>
      </dgm:t>
    </dgm:pt>
    <dgm:pt modelId="{7EE141E9-6F0B-F64F-89BB-8D2DA4E37A5E}" type="parTrans" cxnId="{5115EDCE-C695-0D4C-A3F0-00D32ABA84F0}">
      <dgm:prSet/>
      <dgm:spPr/>
      <dgm:t>
        <a:bodyPr/>
        <a:lstStyle/>
        <a:p>
          <a:endParaRPr lang="en-US"/>
        </a:p>
      </dgm:t>
    </dgm:pt>
    <dgm:pt modelId="{994C6BD8-70F3-DA40-9D80-612BE576BD8D}" type="sibTrans" cxnId="{5115EDCE-C695-0D4C-A3F0-00D32ABA84F0}">
      <dgm:prSet/>
      <dgm:spPr/>
      <dgm:t>
        <a:bodyPr/>
        <a:lstStyle/>
        <a:p>
          <a:endParaRPr lang="en-US"/>
        </a:p>
      </dgm:t>
    </dgm:pt>
    <dgm:pt modelId="{E36AE176-AF64-2243-B04F-0A85E56E17F2}">
      <dgm:prSet phldrT="[Text]"/>
      <dgm:spPr/>
      <dgm:t>
        <a:bodyPr/>
        <a:lstStyle/>
        <a:p>
          <a:r>
            <a:rPr lang="en-US" dirty="0"/>
            <a:t>Statistical Approach</a:t>
          </a:r>
        </a:p>
      </dgm:t>
    </dgm:pt>
    <dgm:pt modelId="{FEFB8F24-EA00-944B-9E2E-2A24D4AE98B5}" type="parTrans" cxnId="{92985FDE-0BEC-B84F-8613-94F812A5C1AD}">
      <dgm:prSet/>
      <dgm:spPr/>
      <dgm:t>
        <a:bodyPr/>
        <a:lstStyle/>
        <a:p>
          <a:endParaRPr lang="en-US"/>
        </a:p>
      </dgm:t>
    </dgm:pt>
    <dgm:pt modelId="{AA9F39D0-75E9-0649-B6CA-A386561A4206}" type="sibTrans" cxnId="{92985FDE-0BEC-B84F-8613-94F812A5C1AD}">
      <dgm:prSet/>
      <dgm:spPr/>
      <dgm:t>
        <a:bodyPr/>
        <a:lstStyle/>
        <a:p>
          <a:endParaRPr lang="en-US"/>
        </a:p>
      </dgm:t>
    </dgm:pt>
    <dgm:pt modelId="{F7C01107-A853-9746-B0C3-90DABC618267}">
      <dgm:prSet phldrT="[Text]"/>
      <dgm:spPr/>
      <dgm:t>
        <a:bodyPr/>
        <a:lstStyle/>
        <a:p>
          <a:r>
            <a:rPr lang="en-US" dirty="0"/>
            <a:t>DVs</a:t>
          </a:r>
        </a:p>
      </dgm:t>
    </dgm:pt>
    <dgm:pt modelId="{AC4AFC8A-597E-0544-917D-9C47F6E2496A}" type="parTrans" cxnId="{4C480F4F-C9AB-8A47-9AC7-5803EA6D2406}">
      <dgm:prSet/>
      <dgm:spPr/>
      <dgm:t>
        <a:bodyPr/>
        <a:lstStyle/>
        <a:p>
          <a:endParaRPr lang="en-US"/>
        </a:p>
      </dgm:t>
    </dgm:pt>
    <dgm:pt modelId="{769853DC-8BF0-1F40-BC36-F453B6906D14}" type="sibTrans" cxnId="{4C480F4F-C9AB-8A47-9AC7-5803EA6D2406}">
      <dgm:prSet/>
      <dgm:spPr/>
      <dgm:t>
        <a:bodyPr/>
        <a:lstStyle/>
        <a:p>
          <a:endParaRPr lang="en-US"/>
        </a:p>
      </dgm:t>
    </dgm:pt>
    <dgm:pt modelId="{3ADC5D2D-4A1D-CC4F-AAC2-E9E606A5E6AB}">
      <dgm:prSet phldrT="[Text]"/>
      <dgm:spPr/>
      <dgm:t>
        <a:bodyPr/>
        <a:lstStyle/>
        <a:p>
          <a:r>
            <a:rPr lang="en-US" b="0" dirty="0"/>
            <a:t>ED Behaviors at ages 14 and 16</a:t>
          </a:r>
        </a:p>
      </dgm:t>
    </dgm:pt>
    <dgm:pt modelId="{02A0E974-9A53-4A47-8192-D8C8D01A1847}" type="parTrans" cxnId="{061BF1D6-6364-EB40-B60B-708D1C6D94FA}">
      <dgm:prSet/>
      <dgm:spPr/>
      <dgm:t>
        <a:bodyPr/>
        <a:lstStyle/>
        <a:p>
          <a:endParaRPr lang="en-US"/>
        </a:p>
      </dgm:t>
    </dgm:pt>
    <dgm:pt modelId="{725F8994-F9DD-F84E-B89C-71AEC4452D4C}" type="sibTrans" cxnId="{061BF1D6-6364-EB40-B60B-708D1C6D94FA}">
      <dgm:prSet/>
      <dgm:spPr/>
      <dgm:t>
        <a:bodyPr/>
        <a:lstStyle/>
        <a:p>
          <a:endParaRPr lang="en-US"/>
        </a:p>
      </dgm:t>
    </dgm:pt>
    <dgm:pt modelId="{E660D642-102B-2F4E-B636-58FDCB00D581}">
      <dgm:prSet phldrT="[Text]"/>
      <dgm:spPr/>
      <dgm:t>
        <a:bodyPr/>
        <a:lstStyle/>
        <a:p>
          <a:r>
            <a:rPr lang="en-US" dirty="0"/>
            <a:t>Covariates</a:t>
          </a:r>
        </a:p>
      </dgm:t>
    </dgm:pt>
    <dgm:pt modelId="{7FD88B1F-8296-9844-829B-23B379B8AB14}" type="parTrans" cxnId="{228F947B-1E99-7646-BCC5-6E0E29867346}">
      <dgm:prSet/>
      <dgm:spPr/>
      <dgm:t>
        <a:bodyPr/>
        <a:lstStyle/>
        <a:p>
          <a:endParaRPr lang="en-US"/>
        </a:p>
      </dgm:t>
    </dgm:pt>
    <dgm:pt modelId="{AA445DC0-367B-C149-862D-0A4A5886E486}" type="sibTrans" cxnId="{228F947B-1E99-7646-BCC5-6E0E29867346}">
      <dgm:prSet/>
      <dgm:spPr/>
      <dgm:t>
        <a:bodyPr/>
        <a:lstStyle/>
        <a:p>
          <a:endParaRPr lang="en-US"/>
        </a:p>
      </dgm:t>
    </dgm:pt>
    <dgm:pt modelId="{76C444DF-FEDE-1049-A245-90FC5949DF7C}">
      <dgm:prSet phldrT="[Text]"/>
      <dgm:spPr/>
      <dgm:t>
        <a:bodyPr/>
        <a:lstStyle/>
        <a:p>
          <a:r>
            <a:rPr lang="en-US" dirty="0"/>
            <a:t>Linear Regression - ED cognitions</a:t>
          </a:r>
        </a:p>
      </dgm:t>
    </dgm:pt>
    <dgm:pt modelId="{05BE3853-82B0-A04B-A4C2-00E7AA80AD48}" type="parTrans" cxnId="{9B06E578-33C4-3440-B3F7-1C40367C7EB6}">
      <dgm:prSet/>
      <dgm:spPr/>
      <dgm:t>
        <a:bodyPr/>
        <a:lstStyle/>
        <a:p>
          <a:endParaRPr lang="en-US"/>
        </a:p>
      </dgm:t>
    </dgm:pt>
    <dgm:pt modelId="{A9EF92E2-1AD7-9142-98F1-47B8FDF00DAE}" type="sibTrans" cxnId="{9B06E578-33C4-3440-B3F7-1C40367C7EB6}">
      <dgm:prSet/>
      <dgm:spPr/>
      <dgm:t>
        <a:bodyPr/>
        <a:lstStyle/>
        <a:p>
          <a:endParaRPr lang="en-US"/>
        </a:p>
      </dgm:t>
    </dgm:pt>
    <dgm:pt modelId="{5205C6DD-16A3-C14E-BFEF-921DD7276737}">
      <dgm:prSet phldrT="[Text]"/>
      <dgm:spPr/>
      <dgm:t>
        <a:bodyPr/>
        <a:lstStyle/>
        <a:p>
          <a:r>
            <a:rPr lang="en-US" dirty="0"/>
            <a:t>Logistic Regression - ED behaviors</a:t>
          </a:r>
        </a:p>
      </dgm:t>
    </dgm:pt>
    <dgm:pt modelId="{A47CF524-E058-AC48-A129-2322DE007594}" type="parTrans" cxnId="{6C4709C5-09E7-2C4F-B897-47F608E9191B}">
      <dgm:prSet/>
      <dgm:spPr/>
      <dgm:t>
        <a:bodyPr/>
        <a:lstStyle/>
        <a:p>
          <a:endParaRPr lang="en-US"/>
        </a:p>
      </dgm:t>
    </dgm:pt>
    <dgm:pt modelId="{6F376171-2061-134B-8BFE-A2A2723A696E}" type="sibTrans" cxnId="{6C4709C5-09E7-2C4F-B897-47F608E9191B}">
      <dgm:prSet/>
      <dgm:spPr/>
      <dgm:t>
        <a:bodyPr/>
        <a:lstStyle/>
        <a:p>
          <a:endParaRPr lang="en-US"/>
        </a:p>
      </dgm:t>
    </dgm:pt>
    <dgm:pt modelId="{F00A8227-5914-2D44-8CF7-1796DB3A22B6}">
      <dgm:prSet phldrT="[Text]"/>
      <dgm:spPr/>
      <dgm:t>
        <a:bodyPr/>
        <a:lstStyle/>
        <a:p>
          <a:r>
            <a:rPr lang="en-US" b="1" dirty="0"/>
            <a:t>Age 14</a:t>
          </a:r>
          <a:r>
            <a:rPr lang="en-US" dirty="0"/>
            <a:t>: BMI, ethnicity, maternal education</a:t>
          </a:r>
        </a:p>
      </dgm:t>
    </dgm:pt>
    <dgm:pt modelId="{EF6F7B04-D7AD-714A-86AF-EC959CAE3151}" type="parTrans" cxnId="{9AE17155-8BBE-E245-9DC1-DB946E9F37D5}">
      <dgm:prSet/>
      <dgm:spPr/>
      <dgm:t>
        <a:bodyPr/>
        <a:lstStyle/>
        <a:p>
          <a:endParaRPr lang="en-US"/>
        </a:p>
      </dgm:t>
    </dgm:pt>
    <dgm:pt modelId="{D8736561-0D06-DC49-8C0B-718CB3C0CD6B}" type="sibTrans" cxnId="{9AE17155-8BBE-E245-9DC1-DB946E9F37D5}">
      <dgm:prSet/>
      <dgm:spPr/>
      <dgm:t>
        <a:bodyPr/>
        <a:lstStyle/>
        <a:p>
          <a:endParaRPr lang="en-US"/>
        </a:p>
      </dgm:t>
    </dgm:pt>
    <dgm:pt modelId="{13584F1C-B0F7-BA4B-9158-EF2F946F458E}">
      <dgm:prSet phldrT="[Text]"/>
      <dgm:spPr/>
      <dgm:t>
        <a:bodyPr/>
        <a:lstStyle/>
        <a:p>
          <a:r>
            <a:rPr lang="en-US" b="1" dirty="0"/>
            <a:t>Age 16: </a:t>
          </a:r>
          <a:r>
            <a:rPr lang="en-US" dirty="0"/>
            <a:t>Age 14 BMI, ethnicity, maternal education, Age 14 ED behaviors</a:t>
          </a:r>
        </a:p>
      </dgm:t>
    </dgm:pt>
    <dgm:pt modelId="{F488A8FD-F31E-6647-9E89-98DB682DA324}" type="parTrans" cxnId="{736451AC-E3AA-3543-B947-6253E5EF4045}">
      <dgm:prSet/>
      <dgm:spPr/>
      <dgm:t>
        <a:bodyPr/>
        <a:lstStyle/>
        <a:p>
          <a:endParaRPr lang="en-US"/>
        </a:p>
      </dgm:t>
    </dgm:pt>
    <dgm:pt modelId="{C31B6B7D-6DF0-0342-BC12-200997B12EA1}" type="sibTrans" cxnId="{736451AC-E3AA-3543-B947-6253E5EF4045}">
      <dgm:prSet/>
      <dgm:spPr/>
      <dgm:t>
        <a:bodyPr/>
        <a:lstStyle/>
        <a:p>
          <a:endParaRPr lang="en-US"/>
        </a:p>
      </dgm:t>
    </dgm:pt>
    <dgm:pt modelId="{FDBA16C5-2510-B748-8621-338DF99BE0ED}">
      <dgm:prSet phldrT="[Text]"/>
      <dgm:spPr/>
      <dgm:t>
        <a:bodyPr/>
        <a:lstStyle/>
        <a:p>
          <a:r>
            <a:rPr lang="en-US" dirty="0"/>
            <a:t>Missing Data</a:t>
          </a:r>
        </a:p>
      </dgm:t>
    </dgm:pt>
    <dgm:pt modelId="{A36D389F-8FE1-374F-9E41-E27F9072E156}" type="parTrans" cxnId="{E588740D-B4E0-804D-B192-487F56F0064C}">
      <dgm:prSet/>
      <dgm:spPr/>
      <dgm:t>
        <a:bodyPr/>
        <a:lstStyle/>
        <a:p>
          <a:endParaRPr lang="en-US"/>
        </a:p>
      </dgm:t>
    </dgm:pt>
    <dgm:pt modelId="{A640579E-8AFB-F14B-9F00-E3681F729DF1}" type="sibTrans" cxnId="{E588740D-B4E0-804D-B192-487F56F0064C}">
      <dgm:prSet/>
      <dgm:spPr/>
      <dgm:t>
        <a:bodyPr/>
        <a:lstStyle/>
        <a:p>
          <a:endParaRPr lang="en-US"/>
        </a:p>
      </dgm:t>
    </dgm:pt>
    <dgm:pt modelId="{E9F23372-FA63-5045-BA6E-3A51CF23B1BB}">
      <dgm:prSet phldrT="[Text]"/>
      <dgm:spPr/>
      <dgm:t>
        <a:bodyPr/>
        <a:lstStyle/>
        <a:p>
          <a:r>
            <a:rPr lang="en-US" b="1" dirty="0"/>
            <a:t>Multiple imputation</a:t>
          </a:r>
          <a:r>
            <a:rPr lang="en-US" dirty="0"/>
            <a:t>: to account for missing data on sociodemographic variables: child ethnicity (11.0% missing), maternal education (10.9% missing), maternal parity (10.6% missing). </a:t>
          </a:r>
        </a:p>
      </dgm:t>
    </dgm:pt>
    <dgm:pt modelId="{ECDEF35E-8BFE-6543-83E6-73217EB3C489}" type="parTrans" cxnId="{D48D681D-5338-4B49-8ED8-63DBD7061BB4}">
      <dgm:prSet/>
      <dgm:spPr/>
      <dgm:t>
        <a:bodyPr/>
        <a:lstStyle/>
        <a:p>
          <a:endParaRPr lang="en-US"/>
        </a:p>
      </dgm:t>
    </dgm:pt>
    <dgm:pt modelId="{CF43D1EA-C812-9542-A07A-3807A9D7329B}" type="sibTrans" cxnId="{D48D681D-5338-4B49-8ED8-63DBD7061BB4}">
      <dgm:prSet/>
      <dgm:spPr/>
      <dgm:t>
        <a:bodyPr/>
        <a:lstStyle/>
        <a:p>
          <a:endParaRPr lang="en-US"/>
        </a:p>
      </dgm:t>
    </dgm:pt>
    <dgm:pt modelId="{613452EF-340B-2847-B96E-1C917EC05020}" type="pres">
      <dgm:prSet presAssocID="{165D4B78-7EEA-4447-A223-DFA229465320}" presName="Name0" presStyleCnt="0">
        <dgm:presLayoutVars>
          <dgm:dir/>
          <dgm:animLvl val="lvl"/>
          <dgm:resizeHandles val="exact"/>
        </dgm:presLayoutVars>
      </dgm:prSet>
      <dgm:spPr/>
    </dgm:pt>
    <dgm:pt modelId="{57B7A9F3-0493-B047-9039-A390B0B6EC27}" type="pres">
      <dgm:prSet presAssocID="{0BD22AEB-93DF-1548-97E7-F243756C0B27}" presName="composite" presStyleCnt="0"/>
      <dgm:spPr/>
    </dgm:pt>
    <dgm:pt modelId="{C0195577-E7D5-ED4A-B138-52BE8DA683E0}" type="pres">
      <dgm:prSet presAssocID="{0BD22AEB-93DF-1548-97E7-F243756C0B27}" presName="parTx" presStyleLbl="alignNode1" presStyleIdx="0" presStyleCnt="5">
        <dgm:presLayoutVars>
          <dgm:chMax val="0"/>
          <dgm:chPref val="0"/>
          <dgm:bulletEnabled val="1"/>
        </dgm:presLayoutVars>
      </dgm:prSet>
      <dgm:spPr/>
    </dgm:pt>
    <dgm:pt modelId="{81ED1AB2-B916-354E-9CB8-0FDBE6E993C2}" type="pres">
      <dgm:prSet presAssocID="{0BD22AEB-93DF-1548-97E7-F243756C0B27}" presName="desTx" presStyleLbl="alignAccFollowNode1" presStyleIdx="0" presStyleCnt="5">
        <dgm:presLayoutVars>
          <dgm:bulletEnabled val="1"/>
        </dgm:presLayoutVars>
      </dgm:prSet>
      <dgm:spPr/>
    </dgm:pt>
    <dgm:pt modelId="{60C5E42A-4A7F-CA4F-B04F-C6F762B89F7E}" type="pres">
      <dgm:prSet presAssocID="{6CB8CE54-F4C4-CE41-A557-53564E39EF20}" presName="space" presStyleCnt="0"/>
      <dgm:spPr/>
    </dgm:pt>
    <dgm:pt modelId="{E3F3E83E-EA0A-7B4F-90B9-2AB8EB45E934}" type="pres">
      <dgm:prSet presAssocID="{F7C01107-A853-9746-B0C3-90DABC618267}" presName="composite" presStyleCnt="0"/>
      <dgm:spPr/>
    </dgm:pt>
    <dgm:pt modelId="{B0BF938C-F755-4540-841C-D58C50F73274}" type="pres">
      <dgm:prSet presAssocID="{F7C01107-A853-9746-B0C3-90DABC618267}" presName="parTx" presStyleLbl="alignNode1" presStyleIdx="1" presStyleCnt="5">
        <dgm:presLayoutVars>
          <dgm:chMax val="0"/>
          <dgm:chPref val="0"/>
          <dgm:bulletEnabled val="1"/>
        </dgm:presLayoutVars>
      </dgm:prSet>
      <dgm:spPr/>
    </dgm:pt>
    <dgm:pt modelId="{FF455191-CB1B-A745-BD57-75C06DC945B4}" type="pres">
      <dgm:prSet presAssocID="{F7C01107-A853-9746-B0C3-90DABC618267}" presName="desTx" presStyleLbl="alignAccFollowNode1" presStyleIdx="1" presStyleCnt="5">
        <dgm:presLayoutVars>
          <dgm:bulletEnabled val="1"/>
        </dgm:presLayoutVars>
      </dgm:prSet>
      <dgm:spPr/>
    </dgm:pt>
    <dgm:pt modelId="{2A558291-EF98-F145-8CE1-404E20FECE08}" type="pres">
      <dgm:prSet presAssocID="{769853DC-8BF0-1F40-BC36-F453B6906D14}" presName="space" presStyleCnt="0"/>
      <dgm:spPr/>
    </dgm:pt>
    <dgm:pt modelId="{52FCCACA-B5C7-9D40-98E7-9EAD049CE9EE}" type="pres">
      <dgm:prSet presAssocID="{E36AE176-AF64-2243-B04F-0A85E56E17F2}" presName="composite" presStyleCnt="0"/>
      <dgm:spPr/>
    </dgm:pt>
    <dgm:pt modelId="{AE346209-5AC2-C549-9509-42336396F265}" type="pres">
      <dgm:prSet presAssocID="{E36AE176-AF64-2243-B04F-0A85E56E17F2}" presName="parTx" presStyleLbl="alignNode1" presStyleIdx="2" presStyleCnt="5">
        <dgm:presLayoutVars>
          <dgm:chMax val="0"/>
          <dgm:chPref val="0"/>
          <dgm:bulletEnabled val="1"/>
        </dgm:presLayoutVars>
      </dgm:prSet>
      <dgm:spPr/>
    </dgm:pt>
    <dgm:pt modelId="{32572F15-2586-B341-9BE7-7E9825C81809}" type="pres">
      <dgm:prSet presAssocID="{E36AE176-AF64-2243-B04F-0A85E56E17F2}" presName="desTx" presStyleLbl="alignAccFollowNode1" presStyleIdx="2" presStyleCnt="5">
        <dgm:presLayoutVars>
          <dgm:bulletEnabled val="1"/>
        </dgm:presLayoutVars>
      </dgm:prSet>
      <dgm:spPr/>
    </dgm:pt>
    <dgm:pt modelId="{E442E643-D802-994B-A728-F3C850F576D5}" type="pres">
      <dgm:prSet presAssocID="{AA9F39D0-75E9-0649-B6CA-A386561A4206}" presName="space" presStyleCnt="0"/>
      <dgm:spPr/>
    </dgm:pt>
    <dgm:pt modelId="{B3BD3C50-E28D-BD41-A94D-5CF13A5A4A70}" type="pres">
      <dgm:prSet presAssocID="{E660D642-102B-2F4E-B636-58FDCB00D581}" presName="composite" presStyleCnt="0"/>
      <dgm:spPr/>
    </dgm:pt>
    <dgm:pt modelId="{AEA0D026-1079-F340-8864-4DABA1C44139}" type="pres">
      <dgm:prSet presAssocID="{E660D642-102B-2F4E-B636-58FDCB00D581}" presName="parTx" presStyleLbl="alignNode1" presStyleIdx="3" presStyleCnt="5">
        <dgm:presLayoutVars>
          <dgm:chMax val="0"/>
          <dgm:chPref val="0"/>
          <dgm:bulletEnabled val="1"/>
        </dgm:presLayoutVars>
      </dgm:prSet>
      <dgm:spPr/>
    </dgm:pt>
    <dgm:pt modelId="{BC8369A7-943A-E14D-8797-3D40E0A568E3}" type="pres">
      <dgm:prSet presAssocID="{E660D642-102B-2F4E-B636-58FDCB00D581}" presName="desTx" presStyleLbl="alignAccFollowNode1" presStyleIdx="3" presStyleCnt="5">
        <dgm:presLayoutVars>
          <dgm:bulletEnabled val="1"/>
        </dgm:presLayoutVars>
      </dgm:prSet>
      <dgm:spPr/>
    </dgm:pt>
    <dgm:pt modelId="{4145FCE1-E566-374F-B0FF-E31BB4F34467}" type="pres">
      <dgm:prSet presAssocID="{AA445DC0-367B-C149-862D-0A4A5886E486}" presName="space" presStyleCnt="0"/>
      <dgm:spPr/>
    </dgm:pt>
    <dgm:pt modelId="{36D93BF6-9FE0-9647-A7E0-A89B1931AC6D}" type="pres">
      <dgm:prSet presAssocID="{FDBA16C5-2510-B748-8621-338DF99BE0ED}" presName="composite" presStyleCnt="0"/>
      <dgm:spPr/>
    </dgm:pt>
    <dgm:pt modelId="{E91AA5D9-B8A9-744B-A2F8-3F8EFFAF4314}" type="pres">
      <dgm:prSet presAssocID="{FDBA16C5-2510-B748-8621-338DF99BE0ED}" presName="parTx" presStyleLbl="alignNode1" presStyleIdx="4" presStyleCnt="5">
        <dgm:presLayoutVars>
          <dgm:chMax val="0"/>
          <dgm:chPref val="0"/>
          <dgm:bulletEnabled val="1"/>
        </dgm:presLayoutVars>
      </dgm:prSet>
      <dgm:spPr/>
    </dgm:pt>
    <dgm:pt modelId="{5D324C73-FBC1-E848-A8FA-687D82F58981}" type="pres">
      <dgm:prSet presAssocID="{FDBA16C5-2510-B748-8621-338DF99BE0ED}" presName="desTx" presStyleLbl="alignAccFollowNode1" presStyleIdx="4" presStyleCnt="5">
        <dgm:presLayoutVars>
          <dgm:bulletEnabled val="1"/>
        </dgm:presLayoutVars>
      </dgm:prSet>
      <dgm:spPr/>
    </dgm:pt>
  </dgm:ptLst>
  <dgm:cxnLst>
    <dgm:cxn modelId="{E588740D-B4E0-804D-B192-487F56F0064C}" srcId="{165D4B78-7EEA-4447-A223-DFA229465320}" destId="{FDBA16C5-2510-B748-8621-338DF99BE0ED}" srcOrd="4" destOrd="0" parTransId="{A36D389F-8FE1-374F-9E41-E27F9072E156}" sibTransId="{A640579E-8AFB-F14B-9F00-E3681F729DF1}"/>
    <dgm:cxn modelId="{0CB60D0F-015B-904A-9DC0-71792A160D27}" type="presOf" srcId="{5DF9D847-5F3F-1A46-9E9C-E6E82BBCAF79}" destId="{81ED1AB2-B916-354E-9CB8-0FDBE6E993C2}" srcOrd="0" destOrd="0" presId="urn:microsoft.com/office/officeart/2005/8/layout/hList1"/>
    <dgm:cxn modelId="{F4FCC018-B5A8-2244-852B-23722D436B3C}" type="presOf" srcId="{FDBA16C5-2510-B748-8621-338DF99BE0ED}" destId="{E91AA5D9-B8A9-744B-A2F8-3F8EFFAF4314}" srcOrd="0" destOrd="0" presId="urn:microsoft.com/office/officeart/2005/8/layout/hList1"/>
    <dgm:cxn modelId="{D48D681D-5338-4B49-8ED8-63DBD7061BB4}" srcId="{FDBA16C5-2510-B748-8621-338DF99BE0ED}" destId="{E9F23372-FA63-5045-BA6E-3A51CF23B1BB}" srcOrd="0" destOrd="0" parTransId="{ECDEF35E-8BFE-6543-83E6-73217EB3C489}" sibTransId="{CF43D1EA-C812-9542-A07A-3807A9D7329B}"/>
    <dgm:cxn modelId="{7A500844-002B-A14F-8164-A6045E4CA318}" type="presOf" srcId="{76C444DF-FEDE-1049-A245-90FC5949DF7C}" destId="{32572F15-2586-B341-9BE7-7E9825C81809}" srcOrd="0" destOrd="0" presId="urn:microsoft.com/office/officeart/2005/8/layout/hList1"/>
    <dgm:cxn modelId="{CEEBE24B-3F0B-BD4D-83A3-B0237EC50292}" type="presOf" srcId="{165D4B78-7EEA-4447-A223-DFA229465320}" destId="{613452EF-340B-2847-B96E-1C917EC05020}" srcOrd="0" destOrd="0" presId="urn:microsoft.com/office/officeart/2005/8/layout/hList1"/>
    <dgm:cxn modelId="{4C480F4F-C9AB-8A47-9AC7-5803EA6D2406}" srcId="{165D4B78-7EEA-4447-A223-DFA229465320}" destId="{F7C01107-A853-9746-B0C3-90DABC618267}" srcOrd="1" destOrd="0" parTransId="{AC4AFC8A-597E-0544-917D-9C47F6E2496A}" sibTransId="{769853DC-8BF0-1F40-BC36-F453B6906D14}"/>
    <dgm:cxn modelId="{029E2850-A226-5440-AD69-91C37922B883}" type="presOf" srcId="{E660D642-102B-2F4E-B636-58FDCB00D581}" destId="{AEA0D026-1079-F340-8864-4DABA1C44139}" srcOrd="0" destOrd="0" presId="urn:microsoft.com/office/officeart/2005/8/layout/hList1"/>
    <dgm:cxn modelId="{9AE17155-8BBE-E245-9DC1-DB946E9F37D5}" srcId="{E660D642-102B-2F4E-B636-58FDCB00D581}" destId="{F00A8227-5914-2D44-8CF7-1796DB3A22B6}" srcOrd="0" destOrd="0" parTransId="{EF6F7B04-D7AD-714A-86AF-EC959CAE3151}" sibTransId="{D8736561-0D06-DC49-8C0B-718CB3C0CD6B}"/>
    <dgm:cxn modelId="{E2DD0A5C-6B5C-D14C-AF01-0E4066F2221E}" type="presOf" srcId="{E9F23372-FA63-5045-BA6E-3A51CF23B1BB}" destId="{5D324C73-FBC1-E848-A8FA-687D82F58981}" srcOrd="0" destOrd="0" presId="urn:microsoft.com/office/officeart/2005/8/layout/hList1"/>
    <dgm:cxn modelId="{EB89EE75-97AC-704B-B181-39C914F8C686}" type="presOf" srcId="{F00A8227-5914-2D44-8CF7-1796DB3A22B6}" destId="{BC8369A7-943A-E14D-8797-3D40E0A568E3}" srcOrd="0" destOrd="0" presId="urn:microsoft.com/office/officeart/2005/8/layout/hList1"/>
    <dgm:cxn modelId="{9B06E578-33C4-3440-B3F7-1C40367C7EB6}" srcId="{E36AE176-AF64-2243-B04F-0A85E56E17F2}" destId="{76C444DF-FEDE-1049-A245-90FC5949DF7C}" srcOrd="0" destOrd="0" parTransId="{05BE3853-82B0-A04B-A4C2-00E7AA80AD48}" sibTransId="{A9EF92E2-1AD7-9142-98F1-47B8FDF00DAE}"/>
    <dgm:cxn modelId="{228F947B-1E99-7646-BCC5-6E0E29867346}" srcId="{165D4B78-7EEA-4447-A223-DFA229465320}" destId="{E660D642-102B-2F4E-B636-58FDCB00D581}" srcOrd="3" destOrd="0" parTransId="{7FD88B1F-8296-9844-829B-23B379B8AB14}" sibTransId="{AA445DC0-367B-C149-862D-0A4A5886E486}"/>
    <dgm:cxn modelId="{4F9FDE82-CE24-354C-A2A9-23A662CEA387}" type="presOf" srcId="{0BD22AEB-93DF-1548-97E7-F243756C0B27}" destId="{C0195577-E7D5-ED4A-B138-52BE8DA683E0}" srcOrd="0" destOrd="0" presId="urn:microsoft.com/office/officeart/2005/8/layout/hList1"/>
    <dgm:cxn modelId="{D5823891-5DC8-7C4B-9D29-0C11D33AB776}" type="presOf" srcId="{13584F1C-B0F7-BA4B-9158-EF2F946F458E}" destId="{BC8369A7-943A-E14D-8797-3D40E0A568E3}" srcOrd="0" destOrd="1" presId="urn:microsoft.com/office/officeart/2005/8/layout/hList1"/>
    <dgm:cxn modelId="{F424ABA9-D519-744C-93E2-E9EC716C8DBD}" type="presOf" srcId="{5205C6DD-16A3-C14E-BFEF-921DD7276737}" destId="{32572F15-2586-B341-9BE7-7E9825C81809}" srcOrd="0" destOrd="1" presId="urn:microsoft.com/office/officeart/2005/8/layout/hList1"/>
    <dgm:cxn modelId="{736451AC-E3AA-3543-B947-6253E5EF4045}" srcId="{E660D642-102B-2F4E-B636-58FDCB00D581}" destId="{13584F1C-B0F7-BA4B-9158-EF2F946F458E}" srcOrd="1" destOrd="0" parTransId="{F488A8FD-F31E-6647-9E89-98DB682DA324}" sibTransId="{C31B6B7D-6DF0-0342-BC12-200997B12EA1}"/>
    <dgm:cxn modelId="{6C4709C5-09E7-2C4F-B897-47F608E9191B}" srcId="{E36AE176-AF64-2243-B04F-0A85E56E17F2}" destId="{5205C6DD-16A3-C14E-BFEF-921DD7276737}" srcOrd="1" destOrd="0" parTransId="{A47CF524-E058-AC48-A129-2322DE007594}" sibTransId="{6F376171-2061-134B-8BFE-A2A2723A696E}"/>
    <dgm:cxn modelId="{5115EDCE-C695-0D4C-A3F0-00D32ABA84F0}" srcId="{0BD22AEB-93DF-1548-97E7-F243756C0B27}" destId="{5DF9D847-5F3F-1A46-9E9C-E6E82BBCAF79}" srcOrd="0" destOrd="0" parTransId="{7EE141E9-6F0B-F64F-89BB-8D2DA4E37A5E}" sibTransId="{994C6BD8-70F3-DA40-9D80-612BE576BD8D}"/>
    <dgm:cxn modelId="{061BF1D6-6364-EB40-B60B-708D1C6D94FA}" srcId="{F7C01107-A853-9746-B0C3-90DABC618267}" destId="{3ADC5D2D-4A1D-CC4F-AAC2-E9E606A5E6AB}" srcOrd="0" destOrd="0" parTransId="{02A0E974-9A53-4A47-8192-D8C8D01A1847}" sibTransId="{725F8994-F9DD-F84E-B89C-71AEC4452D4C}"/>
    <dgm:cxn modelId="{92985FDE-0BEC-B84F-8613-94F812A5C1AD}" srcId="{165D4B78-7EEA-4447-A223-DFA229465320}" destId="{E36AE176-AF64-2243-B04F-0A85E56E17F2}" srcOrd="2" destOrd="0" parTransId="{FEFB8F24-EA00-944B-9E2E-2A24D4AE98B5}" sibTransId="{AA9F39D0-75E9-0649-B6CA-A386561A4206}"/>
    <dgm:cxn modelId="{5B00BFE2-ED17-0549-A383-DC18663C5A6C}" srcId="{165D4B78-7EEA-4447-A223-DFA229465320}" destId="{0BD22AEB-93DF-1548-97E7-F243756C0B27}" srcOrd="0" destOrd="0" parTransId="{4AE26DB8-90F0-1348-B326-2E997506DEA5}" sibTransId="{6CB8CE54-F4C4-CE41-A557-53564E39EF20}"/>
    <dgm:cxn modelId="{E3060DE7-71CC-DA49-AEF7-1BA0C87A6BA1}" type="presOf" srcId="{F7C01107-A853-9746-B0C3-90DABC618267}" destId="{B0BF938C-F755-4540-841C-D58C50F73274}" srcOrd="0" destOrd="0" presId="urn:microsoft.com/office/officeart/2005/8/layout/hList1"/>
    <dgm:cxn modelId="{8E3233F4-8B8C-6D4B-B6F5-1FA9FB7C0CE7}" type="presOf" srcId="{E36AE176-AF64-2243-B04F-0A85E56E17F2}" destId="{AE346209-5AC2-C549-9509-42336396F265}" srcOrd="0" destOrd="0" presId="urn:microsoft.com/office/officeart/2005/8/layout/hList1"/>
    <dgm:cxn modelId="{1D8C0BFA-C8CA-844E-B4D7-75D17BF4BF19}" type="presOf" srcId="{3ADC5D2D-4A1D-CC4F-AAC2-E9E606A5E6AB}" destId="{FF455191-CB1B-A745-BD57-75C06DC945B4}" srcOrd="0" destOrd="0" presId="urn:microsoft.com/office/officeart/2005/8/layout/hList1"/>
    <dgm:cxn modelId="{00B2DE0E-0FEC-2F4A-AA02-CD94DD3DF9D9}" type="presParOf" srcId="{613452EF-340B-2847-B96E-1C917EC05020}" destId="{57B7A9F3-0493-B047-9039-A390B0B6EC27}" srcOrd="0" destOrd="0" presId="urn:microsoft.com/office/officeart/2005/8/layout/hList1"/>
    <dgm:cxn modelId="{CA9C6F29-3E7E-2C48-AC6F-DA14FC9BF704}" type="presParOf" srcId="{57B7A9F3-0493-B047-9039-A390B0B6EC27}" destId="{C0195577-E7D5-ED4A-B138-52BE8DA683E0}" srcOrd="0" destOrd="0" presId="urn:microsoft.com/office/officeart/2005/8/layout/hList1"/>
    <dgm:cxn modelId="{DE3AFE2D-2947-4048-917D-B6D8514BFB00}" type="presParOf" srcId="{57B7A9F3-0493-B047-9039-A390B0B6EC27}" destId="{81ED1AB2-B916-354E-9CB8-0FDBE6E993C2}" srcOrd="1" destOrd="0" presId="urn:microsoft.com/office/officeart/2005/8/layout/hList1"/>
    <dgm:cxn modelId="{22EB33DA-C23A-0A42-A05F-873ECF373352}" type="presParOf" srcId="{613452EF-340B-2847-B96E-1C917EC05020}" destId="{60C5E42A-4A7F-CA4F-B04F-C6F762B89F7E}" srcOrd="1" destOrd="0" presId="urn:microsoft.com/office/officeart/2005/8/layout/hList1"/>
    <dgm:cxn modelId="{9F351035-FA08-E249-AF95-83FE9FF775B4}" type="presParOf" srcId="{613452EF-340B-2847-B96E-1C917EC05020}" destId="{E3F3E83E-EA0A-7B4F-90B9-2AB8EB45E934}" srcOrd="2" destOrd="0" presId="urn:microsoft.com/office/officeart/2005/8/layout/hList1"/>
    <dgm:cxn modelId="{66634A41-A555-4B47-BEE9-536164CAF315}" type="presParOf" srcId="{E3F3E83E-EA0A-7B4F-90B9-2AB8EB45E934}" destId="{B0BF938C-F755-4540-841C-D58C50F73274}" srcOrd="0" destOrd="0" presId="urn:microsoft.com/office/officeart/2005/8/layout/hList1"/>
    <dgm:cxn modelId="{75717532-97A9-D547-BA5B-120D77FEF488}" type="presParOf" srcId="{E3F3E83E-EA0A-7B4F-90B9-2AB8EB45E934}" destId="{FF455191-CB1B-A745-BD57-75C06DC945B4}" srcOrd="1" destOrd="0" presId="urn:microsoft.com/office/officeart/2005/8/layout/hList1"/>
    <dgm:cxn modelId="{84CB1969-007D-534D-9EE3-063A9A36B59A}" type="presParOf" srcId="{613452EF-340B-2847-B96E-1C917EC05020}" destId="{2A558291-EF98-F145-8CE1-404E20FECE08}" srcOrd="3" destOrd="0" presId="urn:microsoft.com/office/officeart/2005/8/layout/hList1"/>
    <dgm:cxn modelId="{6C8AA66A-39B1-2542-B3EC-ADFD7B3AEB2D}" type="presParOf" srcId="{613452EF-340B-2847-B96E-1C917EC05020}" destId="{52FCCACA-B5C7-9D40-98E7-9EAD049CE9EE}" srcOrd="4" destOrd="0" presId="urn:microsoft.com/office/officeart/2005/8/layout/hList1"/>
    <dgm:cxn modelId="{1B030F2B-FA85-434E-A551-2B0B2DBBBB44}" type="presParOf" srcId="{52FCCACA-B5C7-9D40-98E7-9EAD049CE9EE}" destId="{AE346209-5AC2-C549-9509-42336396F265}" srcOrd="0" destOrd="0" presId="urn:microsoft.com/office/officeart/2005/8/layout/hList1"/>
    <dgm:cxn modelId="{C95F00FF-BD76-E14A-AAC9-D1D8EFC9228B}" type="presParOf" srcId="{52FCCACA-B5C7-9D40-98E7-9EAD049CE9EE}" destId="{32572F15-2586-B341-9BE7-7E9825C81809}" srcOrd="1" destOrd="0" presId="urn:microsoft.com/office/officeart/2005/8/layout/hList1"/>
    <dgm:cxn modelId="{E9FF1E8C-5893-3249-BEC8-040A659BB7A7}" type="presParOf" srcId="{613452EF-340B-2847-B96E-1C917EC05020}" destId="{E442E643-D802-994B-A728-F3C850F576D5}" srcOrd="5" destOrd="0" presId="urn:microsoft.com/office/officeart/2005/8/layout/hList1"/>
    <dgm:cxn modelId="{32D42338-FDDB-5544-B48F-A90A3A4960BC}" type="presParOf" srcId="{613452EF-340B-2847-B96E-1C917EC05020}" destId="{B3BD3C50-E28D-BD41-A94D-5CF13A5A4A70}" srcOrd="6" destOrd="0" presId="urn:microsoft.com/office/officeart/2005/8/layout/hList1"/>
    <dgm:cxn modelId="{F0D63283-BC3C-3449-A4A8-BF6000479E8B}" type="presParOf" srcId="{B3BD3C50-E28D-BD41-A94D-5CF13A5A4A70}" destId="{AEA0D026-1079-F340-8864-4DABA1C44139}" srcOrd="0" destOrd="0" presId="urn:microsoft.com/office/officeart/2005/8/layout/hList1"/>
    <dgm:cxn modelId="{0D9FFE3E-AEC5-5040-AF19-B68BE3628E0A}" type="presParOf" srcId="{B3BD3C50-E28D-BD41-A94D-5CF13A5A4A70}" destId="{BC8369A7-943A-E14D-8797-3D40E0A568E3}" srcOrd="1" destOrd="0" presId="urn:microsoft.com/office/officeart/2005/8/layout/hList1"/>
    <dgm:cxn modelId="{AFB9AE0D-C6F0-8F4D-926C-43DC46A10953}" type="presParOf" srcId="{613452EF-340B-2847-B96E-1C917EC05020}" destId="{4145FCE1-E566-374F-B0FF-E31BB4F34467}" srcOrd="7" destOrd="0" presId="urn:microsoft.com/office/officeart/2005/8/layout/hList1"/>
    <dgm:cxn modelId="{235104FC-4DBD-8343-B507-031814F86D13}" type="presParOf" srcId="{613452EF-340B-2847-B96E-1C917EC05020}" destId="{36D93BF6-9FE0-9647-A7E0-A89B1931AC6D}" srcOrd="8" destOrd="0" presId="urn:microsoft.com/office/officeart/2005/8/layout/hList1"/>
    <dgm:cxn modelId="{8594D693-34E3-0847-8BFA-6AC0BCDEDE40}" type="presParOf" srcId="{36D93BF6-9FE0-9647-A7E0-A89B1931AC6D}" destId="{E91AA5D9-B8A9-744B-A2F8-3F8EFFAF4314}" srcOrd="0" destOrd="0" presId="urn:microsoft.com/office/officeart/2005/8/layout/hList1"/>
    <dgm:cxn modelId="{670E030B-7DF0-F545-BDF7-5995C081D272}" type="presParOf" srcId="{36D93BF6-9FE0-9647-A7E0-A89B1931AC6D}" destId="{5D324C73-FBC1-E848-A8FA-687D82F5898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04443D-0958-6842-8A39-12D0D68BCACE}"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US"/>
        </a:p>
      </dgm:t>
    </dgm:pt>
    <dgm:pt modelId="{910620DA-7880-5841-9750-512B49C21867}">
      <dgm:prSet phldrT="[Text]" custT="1"/>
      <dgm:spPr>
        <a:solidFill>
          <a:schemeClr val="tx2"/>
        </a:solidFill>
      </dgm:spPr>
      <dgm:t>
        <a:bodyPr/>
        <a:lstStyle/>
        <a:p>
          <a:r>
            <a:rPr lang="en-US" sz="2000"/>
            <a:t>Do you exercise?</a:t>
          </a:r>
          <a:endParaRPr lang="en-US" sz="2000" dirty="0"/>
        </a:p>
      </dgm:t>
    </dgm:pt>
    <dgm:pt modelId="{15FC05F2-B95D-7642-8EC6-4EA92DDC8607}" type="parTrans" cxnId="{DB838044-8CDA-A042-885B-3A23272CEC30}">
      <dgm:prSet/>
      <dgm:spPr/>
      <dgm:t>
        <a:bodyPr/>
        <a:lstStyle/>
        <a:p>
          <a:endParaRPr lang="en-US" sz="2000"/>
        </a:p>
      </dgm:t>
    </dgm:pt>
    <dgm:pt modelId="{1EAA5DFD-A534-1F4F-B5B3-DC0F8DE44876}" type="sibTrans" cxnId="{DB838044-8CDA-A042-885B-3A23272CEC30}">
      <dgm:prSet/>
      <dgm:spPr/>
      <dgm:t>
        <a:bodyPr/>
        <a:lstStyle/>
        <a:p>
          <a:endParaRPr lang="en-US" sz="2000"/>
        </a:p>
      </dgm:t>
    </dgm:pt>
    <dgm:pt modelId="{3E59DC06-CEA4-1C4A-BBB9-9110E9F28B11}">
      <dgm:prSet phldrT="[Text]" custT="1"/>
      <dgm:spPr>
        <a:solidFill>
          <a:schemeClr val="tx2"/>
        </a:solidFill>
      </dgm:spPr>
      <dgm:t>
        <a:bodyPr/>
        <a:lstStyle/>
        <a:p>
          <a:r>
            <a:rPr lang="en-US" sz="2000" dirty="0"/>
            <a:t>Do you Exercise to lose weight or avoid gaining weight?</a:t>
          </a:r>
        </a:p>
      </dgm:t>
    </dgm:pt>
    <dgm:pt modelId="{53120886-3226-2340-A036-525020202B08}" type="parTrans" cxnId="{43261FB8-8B9B-8E41-8E7D-48DFE5BA76C0}">
      <dgm:prSet custT="1"/>
      <dgm:spPr/>
      <dgm:t>
        <a:bodyPr/>
        <a:lstStyle/>
        <a:p>
          <a:endParaRPr lang="en-US" sz="2000"/>
        </a:p>
      </dgm:t>
    </dgm:pt>
    <dgm:pt modelId="{36A89803-FB85-F94D-AC42-B6112EAD9882}" type="sibTrans" cxnId="{43261FB8-8B9B-8E41-8E7D-48DFE5BA76C0}">
      <dgm:prSet/>
      <dgm:spPr/>
      <dgm:t>
        <a:bodyPr/>
        <a:lstStyle/>
        <a:p>
          <a:endParaRPr lang="en-US" sz="2000"/>
        </a:p>
      </dgm:t>
    </dgm:pt>
    <dgm:pt modelId="{A3C8FC9C-6441-034C-B7EF-D9675E2D37F4}">
      <dgm:prSet phldrT="[Text]" custT="1"/>
      <dgm:spPr>
        <a:solidFill>
          <a:schemeClr val="tx2"/>
        </a:solidFill>
      </dgm:spPr>
      <dgm:t>
        <a:bodyPr/>
        <a:lstStyle/>
        <a:p>
          <a:r>
            <a:rPr lang="en-US" sz="2000" dirty="0"/>
            <a:t>Do you exercise when sick or injured? </a:t>
          </a:r>
        </a:p>
        <a:p>
          <a:r>
            <a:rPr lang="en-US" sz="2000" dirty="0"/>
            <a:t>OR </a:t>
          </a:r>
        </a:p>
        <a:p>
          <a:r>
            <a:rPr lang="en-US" sz="2000" dirty="0"/>
            <a:t>Was it hard to do schoolwork or work because of amount of exercise performed?</a:t>
          </a:r>
        </a:p>
      </dgm:t>
    </dgm:pt>
    <dgm:pt modelId="{193C7A69-59F7-DC4E-B3AD-62CC7CEAEAEC}" type="parTrans" cxnId="{A35491FB-4E58-D84D-93E5-86D3CCC1F3A3}">
      <dgm:prSet custT="1"/>
      <dgm:spPr/>
      <dgm:t>
        <a:bodyPr/>
        <a:lstStyle/>
        <a:p>
          <a:endParaRPr lang="en-US" sz="2000"/>
        </a:p>
      </dgm:t>
    </dgm:pt>
    <dgm:pt modelId="{CFAB5066-8A27-3B41-A85B-60114FCD07F3}" type="sibTrans" cxnId="{A35491FB-4E58-D84D-93E5-86D3CCC1F3A3}">
      <dgm:prSet/>
      <dgm:spPr/>
      <dgm:t>
        <a:bodyPr/>
        <a:lstStyle/>
        <a:p>
          <a:endParaRPr lang="en-US" sz="2000"/>
        </a:p>
      </dgm:t>
    </dgm:pt>
    <dgm:pt modelId="{A9F453FD-0A78-C346-BFF0-ADA05061953B}">
      <dgm:prSet phldrT="[Text]" custT="1"/>
      <dgm:spPr>
        <a:solidFill>
          <a:schemeClr val="accent6">
            <a:lumMod val="75000"/>
          </a:schemeClr>
        </a:solidFill>
      </dgm:spPr>
      <dgm:t>
        <a:bodyPr/>
        <a:lstStyle/>
        <a:p>
          <a:r>
            <a:rPr lang="en-US" sz="2000" b="1" dirty="0"/>
            <a:t>NO: NO EXERCISE FOR WL</a:t>
          </a:r>
        </a:p>
      </dgm:t>
    </dgm:pt>
    <dgm:pt modelId="{3149F74E-8829-F943-AFD0-CDB4C3932D84}" type="parTrans" cxnId="{E6367220-1810-7A46-9B34-CBB2A5906842}">
      <dgm:prSet custT="1"/>
      <dgm:spPr/>
      <dgm:t>
        <a:bodyPr/>
        <a:lstStyle/>
        <a:p>
          <a:endParaRPr lang="en-US" sz="2000"/>
        </a:p>
      </dgm:t>
    </dgm:pt>
    <dgm:pt modelId="{639A0143-2721-224B-AD18-B41BE74C2516}" type="sibTrans" cxnId="{E6367220-1810-7A46-9B34-CBB2A5906842}">
      <dgm:prSet/>
      <dgm:spPr/>
      <dgm:t>
        <a:bodyPr/>
        <a:lstStyle/>
        <a:p>
          <a:endParaRPr lang="en-US" sz="2000"/>
        </a:p>
      </dgm:t>
    </dgm:pt>
    <dgm:pt modelId="{2DD64441-FFCF-CD4B-BC14-9A1AF58E9EE8}">
      <dgm:prSet phldrT="[Text]" custT="1"/>
      <dgm:spPr>
        <a:solidFill>
          <a:schemeClr val="tx2"/>
        </a:solidFill>
      </dgm:spPr>
      <dgm:t>
        <a:bodyPr/>
        <a:lstStyle/>
        <a:p>
          <a:r>
            <a:rPr lang="en-US" sz="2000"/>
            <a:t>YES</a:t>
          </a:r>
          <a:endParaRPr lang="en-US" sz="2000" dirty="0"/>
        </a:p>
      </dgm:t>
    </dgm:pt>
    <dgm:pt modelId="{B46EA45D-917D-024E-A632-357161A0CBFD}" type="parTrans" cxnId="{52C2255E-B405-7C45-8626-6BD78E73F124}">
      <dgm:prSet custT="1"/>
      <dgm:spPr/>
      <dgm:t>
        <a:bodyPr/>
        <a:lstStyle/>
        <a:p>
          <a:endParaRPr lang="en-US" sz="2000"/>
        </a:p>
      </dgm:t>
    </dgm:pt>
    <dgm:pt modelId="{CB8361A2-DE46-F149-ABE7-1CEBA0AACE67}" type="sibTrans" cxnId="{52C2255E-B405-7C45-8626-6BD78E73F124}">
      <dgm:prSet/>
      <dgm:spPr/>
      <dgm:t>
        <a:bodyPr/>
        <a:lstStyle/>
        <a:p>
          <a:endParaRPr lang="en-US" sz="2000"/>
        </a:p>
      </dgm:t>
    </dgm:pt>
    <dgm:pt modelId="{F21C9CF1-F423-6F49-B38E-5F1AF8FBC262}">
      <dgm:prSet phldrT="[Text]" custT="1"/>
      <dgm:spPr>
        <a:solidFill>
          <a:schemeClr val="tx2"/>
        </a:solidFill>
      </dgm:spPr>
      <dgm:t>
        <a:bodyPr/>
        <a:lstStyle/>
        <a:p>
          <a:r>
            <a:rPr lang="en-US" sz="2000" b="1"/>
            <a:t>YES</a:t>
          </a:r>
          <a:endParaRPr lang="en-US" sz="2000" b="1" dirty="0"/>
        </a:p>
      </dgm:t>
    </dgm:pt>
    <dgm:pt modelId="{A05D7452-D203-A647-A0B6-318A4BB6893E}" type="parTrans" cxnId="{4E1A4FB4-374A-C64F-AB89-E12CF54B2929}">
      <dgm:prSet custT="1"/>
      <dgm:spPr/>
      <dgm:t>
        <a:bodyPr/>
        <a:lstStyle/>
        <a:p>
          <a:endParaRPr lang="en-US" sz="2000"/>
        </a:p>
      </dgm:t>
    </dgm:pt>
    <dgm:pt modelId="{0E2EF85E-2434-0745-89B4-85D9CBE9ED73}" type="sibTrans" cxnId="{4E1A4FB4-374A-C64F-AB89-E12CF54B2929}">
      <dgm:prSet/>
      <dgm:spPr/>
      <dgm:t>
        <a:bodyPr/>
        <a:lstStyle/>
        <a:p>
          <a:endParaRPr lang="en-US" sz="2000"/>
        </a:p>
      </dgm:t>
    </dgm:pt>
    <dgm:pt modelId="{41D87C15-6B21-3145-9F85-263466F0D7F9}">
      <dgm:prSet phldrT="[Text]" custT="1"/>
      <dgm:spPr>
        <a:solidFill>
          <a:schemeClr val="accent6">
            <a:lumMod val="75000"/>
          </a:schemeClr>
        </a:solidFill>
      </dgm:spPr>
      <dgm:t>
        <a:bodyPr/>
        <a:lstStyle/>
        <a:p>
          <a:r>
            <a:rPr lang="en-US" sz="2000" b="1" dirty="0"/>
            <a:t>NO: NO EXERCISE  FOR WL</a:t>
          </a:r>
        </a:p>
      </dgm:t>
    </dgm:pt>
    <dgm:pt modelId="{7EF62944-C6B1-4740-B027-C440EF1E6FE2}" type="parTrans" cxnId="{5EC80C3F-E081-D243-813F-9BCC8486E348}">
      <dgm:prSet custT="1"/>
      <dgm:spPr/>
      <dgm:t>
        <a:bodyPr/>
        <a:lstStyle/>
        <a:p>
          <a:endParaRPr lang="en-US" sz="2000"/>
        </a:p>
      </dgm:t>
    </dgm:pt>
    <dgm:pt modelId="{91096017-873B-504A-BA48-7AD14855D30B}" type="sibTrans" cxnId="{5EC80C3F-E081-D243-813F-9BCC8486E348}">
      <dgm:prSet/>
      <dgm:spPr/>
      <dgm:t>
        <a:bodyPr/>
        <a:lstStyle/>
        <a:p>
          <a:endParaRPr lang="en-US" sz="2000"/>
        </a:p>
      </dgm:t>
    </dgm:pt>
    <dgm:pt modelId="{1D223A60-5DA7-2F4A-B2BD-D32637697B1C}">
      <dgm:prSet phldrT="[Text]" custT="1"/>
      <dgm:spPr>
        <a:solidFill>
          <a:schemeClr val="accent4">
            <a:lumMod val="75000"/>
          </a:schemeClr>
        </a:solidFill>
      </dgm:spPr>
      <dgm:t>
        <a:bodyPr/>
        <a:lstStyle/>
        <a:p>
          <a:r>
            <a:rPr lang="en-US" sz="2000" b="1" dirty="0"/>
            <a:t>NO:</a:t>
          </a:r>
        </a:p>
        <a:p>
          <a:r>
            <a:rPr lang="en-US" sz="2000" b="1" dirty="0"/>
            <a:t> EXERCISE FOR WEIGHT LOSS</a:t>
          </a:r>
        </a:p>
      </dgm:t>
    </dgm:pt>
    <dgm:pt modelId="{D9908443-C91E-FE46-98BA-28F9AF8B0214}" type="parTrans" cxnId="{DF2F79CE-0675-A34B-9892-4AF8F2EF8E70}">
      <dgm:prSet custT="1"/>
      <dgm:spPr/>
      <dgm:t>
        <a:bodyPr/>
        <a:lstStyle/>
        <a:p>
          <a:endParaRPr lang="en-US" sz="2000"/>
        </a:p>
      </dgm:t>
    </dgm:pt>
    <dgm:pt modelId="{C014074D-E6A6-334F-9CD7-C4C272602C1D}" type="sibTrans" cxnId="{DF2F79CE-0675-A34B-9892-4AF8F2EF8E70}">
      <dgm:prSet/>
      <dgm:spPr/>
      <dgm:t>
        <a:bodyPr/>
        <a:lstStyle/>
        <a:p>
          <a:endParaRPr lang="en-US" sz="2000"/>
        </a:p>
      </dgm:t>
    </dgm:pt>
    <dgm:pt modelId="{A49E9175-2BB2-B141-A20A-8F1EBAADC7C2}">
      <dgm:prSet phldrT="[Text]" custT="1"/>
      <dgm:spPr>
        <a:solidFill>
          <a:schemeClr val="accent2">
            <a:lumMod val="50000"/>
          </a:schemeClr>
        </a:solidFill>
      </dgm:spPr>
      <dgm:t>
        <a:bodyPr/>
        <a:lstStyle/>
        <a:p>
          <a:r>
            <a:rPr lang="en-US" sz="2000" b="1" dirty="0"/>
            <a:t>YES: </a:t>
          </a:r>
        </a:p>
        <a:p>
          <a:r>
            <a:rPr lang="en-US" sz="2000" b="1" dirty="0"/>
            <a:t> MALADAPTIVE EXERCISE</a:t>
          </a:r>
        </a:p>
      </dgm:t>
    </dgm:pt>
    <dgm:pt modelId="{82C2BB67-2167-CB4E-B631-719C25C78A4F}" type="parTrans" cxnId="{670CA6EA-C2D8-EA41-ADDE-A7B60D5183A9}">
      <dgm:prSet custT="1"/>
      <dgm:spPr/>
      <dgm:t>
        <a:bodyPr/>
        <a:lstStyle/>
        <a:p>
          <a:endParaRPr lang="en-US" sz="2000"/>
        </a:p>
      </dgm:t>
    </dgm:pt>
    <dgm:pt modelId="{D4EF68E8-DD6B-8143-A34A-93FD57147E88}" type="sibTrans" cxnId="{670CA6EA-C2D8-EA41-ADDE-A7B60D5183A9}">
      <dgm:prSet/>
      <dgm:spPr/>
      <dgm:t>
        <a:bodyPr/>
        <a:lstStyle/>
        <a:p>
          <a:endParaRPr lang="en-US" sz="2000"/>
        </a:p>
      </dgm:t>
    </dgm:pt>
    <dgm:pt modelId="{48D959D2-15DD-D44A-9F0B-69494A1EFC79}" type="pres">
      <dgm:prSet presAssocID="{C204443D-0958-6842-8A39-12D0D68BCACE}" presName="mainComposite" presStyleCnt="0">
        <dgm:presLayoutVars>
          <dgm:chPref val="1"/>
          <dgm:dir/>
          <dgm:animOne val="branch"/>
          <dgm:animLvl val="lvl"/>
          <dgm:resizeHandles val="exact"/>
        </dgm:presLayoutVars>
      </dgm:prSet>
      <dgm:spPr/>
    </dgm:pt>
    <dgm:pt modelId="{EE45AF14-A363-694A-A2EA-043648F8A772}" type="pres">
      <dgm:prSet presAssocID="{C204443D-0958-6842-8A39-12D0D68BCACE}" presName="hierFlow" presStyleCnt="0"/>
      <dgm:spPr/>
    </dgm:pt>
    <dgm:pt modelId="{9B70507E-AAC6-8345-A11F-D26584BA7BF9}" type="pres">
      <dgm:prSet presAssocID="{C204443D-0958-6842-8A39-12D0D68BCACE}" presName="hierChild1" presStyleCnt="0">
        <dgm:presLayoutVars>
          <dgm:chPref val="1"/>
          <dgm:animOne val="branch"/>
          <dgm:animLvl val="lvl"/>
        </dgm:presLayoutVars>
      </dgm:prSet>
      <dgm:spPr/>
    </dgm:pt>
    <dgm:pt modelId="{F562CC14-C951-164C-B5EE-A25357360C41}" type="pres">
      <dgm:prSet presAssocID="{910620DA-7880-5841-9750-512B49C21867}" presName="Name17" presStyleCnt="0"/>
      <dgm:spPr/>
    </dgm:pt>
    <dgm:pt modelId="{19F9F989-E9EC-4D4E-B07A-EE9AEC09FA9C}" type="pres">
      <dgm:prSet presAssocID="{910620DA-7880-5841-9750-512B49C21867}" presName="level1Shape" presStyleLbl="node0" presStyleIdx="0" presStyleCnt="1" custScaleX="107931" custScaleY="290954">
        <dgm:presLayoutVars>
          <dgm:chPref val="3"/>
        </dgm:presLayoutVars>
      </dgm:prSet>
      <dgm:spPr/>
    </dgm:pt>
    <dgm:pt modelId="{6DEDA02D-493B-5D43-9320-24E6DDE6D576}" type="pres">
      <dgm:prSet presAssocID="{910620DA-7880-5841-9750-512B49C21867}" presName="hierChild2" presStyleCnt="0"/>
      <dgm:spPr/>
    </dgm:pt>
    <dgm:pt modelId="{D199C70B-D5E3-4744-9BED-63EEA9443A80}" type="pres">
      <dgm:prSet presAssocID="{7EF62944-C6B1-4740-B027-C440EF1E6FE2}" presName="Name25" presStyleLbl="parChTrans1D2" presStyleIdx="0" presStyleCnt="2"/>
      <dgm:spPr/>
    </dgm:pt>
    <dgm:pt modelId="{3C20017C-150E-C94F-99F0-C5839A080C80}" type="pres">
      <dgm:prSet presAssocID="{7EF62944-C6B1-4740-B027-C440EF1E6FE2}" presName="connTx" presStyleLbl="parChTrans1D2" presStyleIdx="0" presStyleCnt="2"/>
      <dgm:spPr/>
    </dgm:pt>
    <dgm:pt modelId="{D628FD07-E486-F24A-8BC0-8671CCD39B98}" type="pres">
      <dgm:prSet presAssocID="{41D87C15-6B21-3145-9F85-263466F0D7F9}" presName="Name30" presStyleCnt="0"/>
      <dgm:spPr/>
    </dgm:pt>
    <dgm:pt modelId="{598301EF-89A1-D443-887B-DC0508687C70}" type="pres">
      <dgm:prSet presAssocID="{41D87C15-6B21-3145-9F85-263466F0D7F9}" presName="level2Shape" presStyleLbl="node2" presStyleIdx="0" presStyleCnt="2" custScaleX="100999" custScaleY="252668"/>
      <dgm:spPr/>
    </dgm:pt>
    <dgm:pt modelId="{DCC8C9F8-2239-C245-8C00-1B36F8D1711B}" type="pres">
      <dgm:prSet presAssocID="{41D87C15-6B21-3145-9F85-263466F0D7F9}" presName="hierChild3" presStyleCnt="0"/>
      <dgm:spPr/>
    </dgm:pt>
    <dgm:pt modelId="{1766886E-0BD8-8943-953F-B658A4775B13}" type="pres">
      <dgm:prSet presAssocID="{A05D7452-D203-A647-A0B6-318A4BB6893E}" presName="Name25" presStyleLbl="parChTrans1D2" presStyleIdx="1" presStyleCnt="2"/>
      <dgm:spPr/>
    </dgm:pt>
    <dgm:pt modelId="{8158CE2C-3369-0847-AFEA-312F015C9170}" type="pres">
      <dgm:prSet presAssocID="{A05D7452-D203-A647-A0B6-318A4BB6893E}" presName="connTx" presStyleLbl="parChTrans1D2" presStyleIdx="1" presStyleCnt="2"/>
      <dgm:spPr/>
    </dgm:pt>
    <dgm:pt modelId="{67156045-5CD6-7140-A4DA-B7DC04489318}" type="pres">
      <dgm:prSet presAssocID="{F21C9CF1-F423-6F49-B38E-5F1AF8FBC262}" presName="Name30" presStyleCnt="0"/>
      <dgm:spPr/>
    </dgm:pt>
    <dgm:pt modelId="{ADC29BA8-9A65-C94B-BF40-15C02CDDF3AB}" type="pres">
      <dgm:prSet presAssocID="{F21C9CF1-F423-6F49-B38E-5F1AF8FBC262}" presName="level2Shape" presStyleLbl="node2" presStyleIdx="1" presStyleCnt="2" custScaleX="103342" custScaleY="307409"/>
      <dgm:spPr/>
    </dgm:pt>
    <dgm:pt modelId="{02EE0FCB-E516-664F-93DA-5DC5A9532F6E}" type="pres">
      <dgm:prSet presAssocID="{F21C9CF1-F423-6F49-B38E-5F1AF8FBC262}" presName="hierChild3" presStyleCnt="0"/>
      <dgm:spPr/>
    </dgm:pt>
    <dgm:pt modelId="{3162DEE5-4DA9-9A4F-9B4C-9B2B8FB3841F}" type="pres">
      <dgm:prSet presAssocID="{53120886-3226-2340-A036-525020202B08}" presName="Name25" presStyleLbl="parChTrans1D3" presStyleIdx="0" presStyleCnt="1"/>
      <dgm:spPr/>
    </dgm:pt>
    <dgm:pt modelId="{C8D7ECEE-F18D-3D4D-9801-EF5BF833439A}" type="pres">
      <dgm:prSet presAssocID="{53120886-3226-2340-A036-525020202B08}" presName="connTx" presStyleLbl="parChTrans1D3" presStyleIdx="0" presStyleCnt="1"/>
      <dgm:spPr/>
    </dgm:pt>
    <dgm:pt modelId="{82E0300D-1FA7-7D44-BAAE-5175A3354AA0}" type="pres">
      <dgm:prSet presAssocID="{3E59DC06-CEA4-1C4A-BBB9-9110E9F28B11}" presName="Name30" presStyleCnt="0"/>
      <dgm:spPr/>
    </dgm:pt>
    <dgm:pt modelId="{13D79809-3370-DC4C-AF0C-75A8D89B06D3}" type="pres">
      <dgm:prSet presAssocID="{3E59DC06-CEA4-1C4A-BBB9-9110E9F28B11}" presName="level2Shape" presStyleLbl="node3" presStyleIdx="0" presStyleCnt="1" custScaleX="140448" custScaleY="280396"/>
      <dgm:spPr/>
    </dgm:pt>
    <dgm:pt modelId="{2080B205-BF0A-DD41-931B-127AB9296445}" type="pres">
      <dgm:prSet presAssocID="{3E59DC06-CEA4-1C4A-BBB9-9110E9F28B11}" presName="hierChild3" presStyleCnt="0"/>
      <dgm:spPr/>
    </dgm:pt>
    <dgm:pt modelId="{CB7AE8DC-DEC0-6B4D-947C-05714C56F007}" type="pres">
      <dgm:prSet presAssocID="{3149F74E-8829-F943-AFD0-CDB4C3932D84}" presName="Name25" presStyleLbl="parChTrans1D4" presStyleIdx="0" presStyleCnt="5"/>
      <dgm:spPr/>
    </dgm:pt>
    <dgm:pt modelId="{70491986-B190-7D42-B4F8-36EEB0CBFA27}" type="pres">
      <dgm:prSet presAssocID="{3149F74E-8829-F943-AFD0-CDB4C3932D84}" presName="connTx" presStyleLbl="parChTrans1D4" presStyleIdx="0" presStyleCnt="5"/>
      <dgm:spPr/>
    </dgm:pt>
    <dgm:pt modelId="{D6BDDD6F-6E1A-A243-A5E2-14FB3BADC03D}" type="pres">
      <dgm:prSet presAssocID="{A9F453FD-0A78-C346-BFF0-ADA05061953B}" presName="Name30" presStyleCnt="0"/>
      <dgm:spPr/>
    </dgm:pt>
    <dgm:pt modelId="{E72B8CE1-1608-9F47-A2EB-9771DBC8970B}" type="pres">
      <dgm:prSet presAssocID="{A9F453FD-0A78-C346-BFF0-ADA05061953B}" presName="level2Shape" presStyleLbl="node4" presStyleIdx="0" presStyleCnt="5" custScaleX="111828" custScaleY="247317"/>
      <dgm:spPr/>
    </dgm:pt>
    <dgm:pt modelId="{3E8334C9-2A8F-8346-B6BF-68624CA470E7}" type="pres">
      <dgm:prSet presAssocID="{A9F453FD-0A78-C346-BFF0-ADA05061953B}" presName="hierChild3" presStyleCnt="0"/>
      <dgm:spPr/>
    </dgm:pt>
    <dgm:pt modelId="{86A55D2B-97EB-BA42-9789-3DC16DAFFE16}" type="pres">
      <dgm:prSet presAssocID="{B46EA45D-917D-024E-A632-357161A0CBFD}" presName="Name25" presStyleLbl="parChTrans1D4" presStyleIdx="1" presStyleCnt="5"/>
      <dgm:spPr/>
    </dgm:pt>
    <dgm:pt modelId="{01A0C788-C857-EE46-A36E-D37B679F6547}" type="pres">
      <dgm:prSet presAssocID="{B46EA45D-917D-024E-A632-357161A0CBFD}" presName="connTx" presStyleLbl="parChTrans1D4" presStyleIdx="1" presStyleCnt="5"/>
      <dgm:spPr/>
    </dgm:pt>
    <dgm:pt modelId="{C9A9667A-7D26-D242-9A2B-CD11C7F2E97A}" type="pres">
      <dgm:prSet presAssocID="{2DD64441-FFCF-CD4B-BC14-9A1AF58E9EE8}" presName="Name30" presStyleCnt="0"/>
      <dgm:spPr/>
    </dgm:pt>
    <dgm:pt modelId="{F06626E8-88A3-C749-89A2-4B843F5C746E}" type="pres">
      <dgm:prSet presAssocID="{2DD64441-FFCF-CD4B-BC14-9A1AF58E9EE8}" presName="level2Shape" presStyleLbl="node4" presStyleIdx="1" presStyleCnt="5" custScaleX="102017" custScaleY="236014"/>
      <dgm:spPr/>
    </dgm:pt>
    <dgm:pt modelId="{21A562D9-4BE5-4240-9AD5-F4529C131A51}" type="pres">
      <dgm:prSet presAssocID="{2DD64441-FFCF-CD4B-BC14-9A1AF58E9EE8}" presName="hierChild3" presStyleCnt="0"/>
      <dgm:spPr/>
    </dgm:pt>
    <dgm:pt modelId="{51E3374C-CC48-CD4D-8E32-E43564143C34}" type="pres">
      <dgm:prSet presAssocID="{193C7A69-59F7-DC4E-B3AD-62CC7CEAEAEC}" presName="Name25" presStyleLbl="parChTrans1D4" presStyleIdx="2" presStyleCnt="5"/>
      <dgm:spPr/>
    </dgm:pt>
    <dgm:pt modelId="{1B0FA8D6-64F8-E94E-B179-BFE6A0F03B2E}" type="pres">
      <dgm:prSet presAssocID="{193C7A69-59F7-DC4E-B3AD-62CC7CEAEAEC}" presName="connTx" presStyleLbl="parChTrans1D4" presStyleIdx="2" presStyleCnt="5"/>
      <dgm:spPr/>
    </dgm:pt>
    <dgm:pt modelId="{8E4C43EE-82BD-1547-8613-53AEB2A73A94}" type="pres">
      <dgm:prSet presAssocID="{A3C8FC9C-6441-034C-B7EF-D9675E2D37F4}" presName="Name30" presStyleCnt="0"/>
      <dgm:spPr/>
    </dgm:pt>
    <dgm:pt modelId="{A0B2FECD-6ECC-5243-A561-6B3F9A08802B}" type="pres">
      <dgm:prSet presAssocID="{A3C8FC9C-6441-034C-B7EF-D9675E2D37F4}" presName="level2Shape" presStyleLbl="node4" presStyleIdx="2" presStyleCnt="5" custScaleX="137757" custScaleY="631804"/>
      <dgm:spPr/>
    </dgm:pt>
    <dgm:pt modelId="{B2BB2109-15FE-A54B-81E5-3040BF0E744D}" type="pres">
      <dgm:prSet presAssocID="{A3C8FC9C-6441-034C-B7EF-D9675E2D37F4}" presName="hierChild3" presStyleCnt="0"/>
      <dgm:spPr/>
    </dgm:pt>
    <dgm:pt modelId="{B3295CA9-2834-6448-B40C-340823299C20}" type="pres">
      <dgm:prSet presAssocID="{D9908443-C91E-FE46-98BA-28F9AF8B0214}" presName="Name25" presStyleLbl="parChTrans1D4" presStyleIdx="3" presStyleCnt="5"/>
      <dgm:spPr/>
    </dgm:pt>
    <dgm:pt modelId="{2434D805-B55E-BD47-B317-AC317CB1BCD6}" type="pres">
      <dgm:prSet presAssocID="{D9908443-C91E-FE46-98BA-28F9AF8B0214}" presName="connTx" presStyleLbl="parChTrans1D4" presStyleIdx="3" presStyleCnt="5"/>
      <dgm:spPr/>
    </dgm:pt>
    <dgm:pt modelId="{2627A30F-8B3D-474E-B096-6179BB564C2E}" type="pres">
      <dgm:prSet presAssocID="{1D223A60-5DA7-2F4A-B2BD-D32637697B1C}" presName="Name30" presStyleCnt="0"/>
      <dgm:spPr/>
    </dgm:pt>
    <dgm:pt modelId="{4EB86A20-2EC2-2244-AD19-1D05130CF32A}" type="pres">
      <dgm:prSet presAssocID="{1D223A60-5DA7-2F4A-B2BD-D32637697B1C}" presName="level2Shape" presStyleLbl="node4" presStyleIdx="3" presStyleCnt="5" custScaleX="110670" custScaleY="367535"/>
      <dgm:spPr/>
    </dgm:pt>
    <dgm:pt modelId="{E7E4CDD3-CDCB-E844-86F4-1D0A8467733D}" type="pres">
      <dgm:prSet presAssocID="{1D223A60-5DA7-2F4A-B2BD-D32637697B1C}" presName="hierChild3" presStyleCnt="0"/>
      <dgm:spPr/>
    </dgm:pt>
    <dgm:pt modelId="{AA28F78E-8CFB-814D-8FF9-70E8E9B1640B}" type="pres">
      <dgm:prSet presAssocID="{82C2BB67-2167-CB4E-B631-719C25C78A4F}" presName="Name25" presStyleLbl="parChTrans1D4" presStyleIdx="4" presStyleCnt="5"/>
      <dgm:spPr/>
    </dgm:pt>
    <dgm:pt modelId="{4083046C-9ABA-F542-853B-663A407B7DC5}" type="pres">
      <dgm:prSet presAssocID="{82C2BB67-2167-CB4E-B631-719C25C78A4F}" presName="connTx" presStyleLbl="parChTrans1D4" presStyleIdx="4" presStyleCnt="5"/>
      <dgm:spPr/>
    </dgm:pt>
    <dgm:pt modelId="{108CF601-8EE3-044D-AE85-1F7D63751570}" type="pres">
      <dgm:prSet presAssocID="{A49E9175-2BB2-B141-A20A-8F1EBAADC7C2}" presName="Name30" presStyleCnt="0"/>
      <dgm:spPr/>
    </dgm:pt>
    <dgm:pt modelId="{FD1E24A4-F4AC-FF47-AE39-CDF9250EDD87}" type="pres">
      <dgm:prSet presAssocID="{A49E9175-2BB2-B141-A20A-8F1EBAADC7C2}" presName="level2Shape" presStyleLbl="node4" presStyleIdx="4" presStyleCnt="5" custScaleX="159698" custScaleY="378017"/>
      <dgm:spPr/>
    </dgm:pt>
    <dgm:pt modelId="{EBECDA02-24BA-3640-AAB0-C3FBF5BC398B}" type="pres">
      <dgm:prSet presAssocID="{A49E9175-2BB2-B141-A20A-8F1EBAADC7C2}" presName="hierChild3" presStyleCnt="0"/>
      <dgm:spPr/>
    </dgm:pt>
    <dgm:pt modelId="{D84A6A8B-39E8-B948-9886-B62549EDFE92}" type="pres">
      <dgm:prSet presAssocID="{C204443D-0958-6842-8A39-12D0D68BCACE}" presName="bgShapesFlow" presStyleCnt="0"/>
      <dgm:spPr/>
    </dgm:pt>
  </dgm:ptLst>
  <dgm:cxnLst>
    <dgm:cxn modelId="{F2808F05-66E7-C342-9FC5-6A6AA843D56C}" type="presOf" srcId="{53120886-3226-2340-A036-525020202B08}" destId="{C8D7ECEE-F18D-3D4D-9801-EF5BF833439A}" srcOrd="1" destOrd="0" presId="urn:microsoft.com/office/officeart/2005/8/layout/hierarchy5"/>
    <dgm:cxn modelId="{959C660A-37E6-E94D-96D1-80D101B39486}" type="presOf" srcId="{A05D7452-D203-A647-A0B6-318A4BB6893E}" destId="{8158CE2C-3369-0847-AFEA-312F015C9170}" srcOrd="1" destOrd="0" presId="urn:microsoft.com/office/officeart/2005/8/layout/hierarchy5"/>
    <dgm:cxn modelId="{40F64614-8794-184E-A5B0-C915E8B8AE9D}" type="presOf" srcId="{B46EA45D-917D-024E-A632-357161A0CBFD}" destId="{01A0C788-C857-EE46-A36E-D37B679F6547}" srcOrd="1" destOrd="0" presId="urn:microsoft.com/office/officeart/2005/8/layout/hierarchy5"/>
    <dgm:cxn modelId="{E6367220-1810-7A46-9B34-CBB2A5906842}" srcId="{3E59DC06-CEA4-1C4A-BBB9-9110E9F28B11}" destId="{A9F453FD-0A78-C346-BFF0-ADA05061953B}" srcOrd="0" destOrd="0" parTransId="{3149F74E-8829-F943-AFD0-CDB4C3932D84}" sibTransId="{639A0143-2721-224B-AD18-B41BE74C2516}"/>
    <dgm:cxn modelId="{8D20EF23-E445-AE46-98EC-2F668CEC9E80}" type="presOf" srcId="{7EF62944-C6B1-4740-B027-C440EF1E6FE2}" destId="{3C20017C-150E-C94F-99F0-C5839A080C80}" srcOrd="1" destOrd="0" presId="urn:microsoft.com/office/officeart/2005/8/layout/hierarchy5"/>
    <dgm:cxn modelId="{066B3C27-6093-EA45-AF9F-D4CA089C07FD}" type="presOf" srcId="{3149F74E-8829-F943-AFD0-CDB4C3932D84}" destId="{CB7AE8DC-DEC0-6B4D-947C-05714C56F007}" srcOrd="0" destOrd="0" presId="urn:microsoft.com/office/officeart/2005/8/layout/hierarchy5"/>
    <dgm:cxn modelId="{623AA027-6ADB-794F-AF3B-D9D88B8C404A}" type="presOf" srcId="{A49E9175-2BB2-B141-A20A-8F1EBAADC7C2}" destId="{FD1E24A4-F4AC-FF47-AE39-CDF9250EDD87}" srcOrd="0" destOrd="0" presId="urn:microsoft.com/office/officeart/2005/8/layout/hierarchy5"/>
    <dgm:cxn modelId="{D7233631-4003-7E43-9AAF-829E604013CF}" type="presOf" srcId="{193C7A69-59F7-DC4E-B3AD-62CC7CEAEAEC}" destId="{1B0FA8D6-64F8-E94E-B179-BFE6A0F03B2E}" srcOrd="1" destOrd="0" presId="urn:microsoft.com/office/officeart/2005/8/layout/hierarchy5"/>
    <dgm:cxn modelId="{5EC80C3F-E081-D243-813F-9BCC8486E348}" srcId="{910620DA-7880-5841-9750-512B49C21867}" destId="{41D87C15-6B21-3145-9F85-263466F0D7F9}" srcOrd="0" destOrd="0" parTransId="{7EF62944-C6B1-4740-B027-C440EF1E6FE2}" sibTransId="{91096017-873B-504A-BA48-7AD14855D30B}"/>
    <dgm:cxn modelId="{DB838044-8CDA-A042-885B-3A23272CEC30}" srcId="{C204443D-0958-6842-8A39-12D0D68BCACE}" destId="{910620DA-7880-5841-9750-512B49C21867}" srcOrd="0" destOrd="0" parTransId="{15FC05F2-B95D-7642-8EC6-4EA92DDC8607}" sibTransId="{1EAA5DFD-A534-1F4F-B5B3-DC0F8DE44876}"/>
    <dgm:cxn modelId="{6CF6A449-3ACD-454C-AC76-8E0886921BD4}" type="presOf" srcId="{D9908443-C91E-FE46-98BA-28F9AF8B0214}" destId="{B3295CA9-2834-6448-B40C-340823299C20}" srcOrd="0" destOrd="0" presId="urn:microsoft.com/office/officeart/2005/8/layout/hierarchy5"/>
    <dgm:cxn modelId="{A2CB785C-7780-F74D-8EC2-375F72BF7315}" type="presOf" srcId="{F21C9CF1-F423-6F49-B38E-5F1AF8FBC262}" destId="{ADC29BA8-9A65-C94B-BF40-15C02CDDF3AB}" srcOrd="0" destOrd="0" presId="urn:microsoft.com/office/officeart/2005/8/layout/hierarchy5"/>
    <dgm:cxn modelId="{52C2255E-B405-7C45-8626-6BD78E73F124}" srcId="{3E59DC06-CEA4-1C4A-BBB9-9110E9F28B11}" destId="{2DD64441-FFCF-CD4B-BC14-9A1AF58E9EE8}" srcOrd="1" destOrd="0" parTransId="{B46EA45D-917D-024E-A632-357161A0CBFD}" sibTransId="{CB8361A2-DE46-F149-ABE7-1CEBA0AACE67}"/>
    <dgm:cxn modelId="{FCBE0C69-A910-6648-9A6D-C40FCC7CDE63}" type="presOf" srcId="{7EF62944-C6B1-4740-B027-C440EF1E6FE2}" destId="{D199C70B-D5E3-4744-9BED-63EEA9443A80}" srcOrd="0" destOrd="0" presId="urn:microsoft.com/office/officeart/2005/8/layout/hierarchy5"/>
    <dgm:cxn modelId="{B3A4A27B-7A48-7648-BCC7-F02B484322AC}" type="presOf" srcId="{D9908443-C91E-FE46-98BA-28F9AF8B0214}" destId="{2434D805-B55E-BD47-B317-AC317CB1BCD6}" srcOrd="1" destOrd="0" presId="urn:microsoft.com/office/officeart/2005/8/layout/hierarchy5"/>
    <dgm:cxn modelId="{7EF93280-40A0-8B42-9908-BDB382337B32}" type="presOf" srcId="{41D87C15-6B21-3145-9F85-263466F0D7F9}" destId="{598301EF-89A1-D443-887B-DC0508687C70}" srcOrd="0" destOrd="0" presId="urn:microsoft.com/office/officeart/2005/8/layout/hierarchy5"/>
    <dgm:cxn modelId="{9F0A5980-08B6-F347-B190-FDFED6379E27}" type="presOf" srcId="{A9F453FD-0A78-C346-BFF0-ADA05061953B}" destId="{E72B8CE1-1608-9F47-A2EB-9771DBC8970B}" srcOrd="0" destOrd="0" presId="urn:microsoft.com/office/officeart/2005/8/layout/hierarchy5"/>
    <dgm:cxn modelId="{BC844890-2F4B-D244-BAAD-10C22A95FB97}" type="presOf" srcId="{C204443D-0958-6842-8A39-12D0D68BCACE}" destId="{48D959D2-15DD-D44A-9F0B-69494A1EFC79}" srcOrd="0" destOrd="0" presId="urn:microsoft.com/office/officeart/2005/8/layout/hierarchy5"/>
    <dgm:cxn modelId="{BFCEAEAE-0617-5B4B-B255-159CD76F40E4}" type="presOf" srcId="{82C2BB67-2167-CB4E-B631-719C25C78A4F}" destId="{4083046C-9ABA-F542-853B-663A407B7DC5}" srcOrd="1" destOrd="0" presId="urn:microsoft.com/office/officeart/2005/8/layout/hierarchy5"/>
    <dgm:cxn modelId="{069271B0-59C4-A149-A6D5-7B0D3F907D09}" type="presOf" srcId="{910620DA-7880-5841-9750-512B49C21867}" destId="{19F9F989-E9EC-4D4E-B07A-EE9AEC09FA9C}" srcOrd="0" destOrd="0" presId="urn:microsoft.com/office/officeart/2005/8/layout/hierarchy5"/>
    <dgm:cxn modelId="{4E1A4FB4-374A-C64F-AB89-E12CF54B2929}" srcId="{910620DA-7880-5841-9750-512B49C21867}" destId="{F21C9CF1-F423-6F49-B38E-5F1AF8FBC262}" srcOrd="1" destOrd="0" parTransId="{A05D7452-D203-A647-A0B6-318A4BB6893E}" sibTransId="{0E2EF85E-2434-0745-89B4-85D9CBE9ED73}"/>
    <dgm:cxn modelId="{1B7B01B5-D4B5-604D-9819-1B2A40703612}" type="presOf" srcId="{1D223A60-5DA7-2F4A-B2BD-D32637697B1C}" destId="{4EB86A20-2EC2-2244-AD19-1D05130CF32A}" srcOrd="0" destOrd="0" presId="urn:microsoft.com/office/officeart/2005/8/layout/hierarchy5"/>
    <dgm:cxn modelId="{43261FB8-8B9B-8E41-8E7D-48DFE5BA76C0}" srcId="{F21C9CF1-F423-6F49-B38E-5F1AF8FBC262}" destId="{3E59DC06-CEA4-1C4A-BBB9-9110E9F28B11}" srcOrd="0" destOrd="0" parTransId="{53120886-3226-2340-A036-525020202B08}" sibTransId="{36A89803-FB85-F94D-AC42-B6112EAD9882}"/>
    <dgm:cxn modelId="{011A66B8-9FC7-CE40-BBF8-A59D1F80D756}" type="presOf" srcId="{53120886-3226-2340-A036-525020202B08}" destId="{3162DEE5-4DA9-9A4F-9B4C-9B2B8FB3841F}" srcOrd="0" destOrd="0" presId="urn:microsoft.com/office/officeart/2005/8/layout/hierarchy5"/>
    <dgm:cxn modelId="{B282A9C1-5118-FE43-908B-CDEB0751EE06}" type="presOf" srcId="{B46EA45D-917D-024E-A632-357161A0CBFD}" destId="{86A55D2B-97EB-BA42-9789-3DC16DAFFE16}" srcOrd="0" destOrd="0" presId="urn:microsoft.com/office/officeart/2005/8/layout/hierarchy5"/>
    <dgm:cxn modelId="{DF2F79CE-0675-A34B-9892-4AF8F2EF8E70}" srcId="{A3C8FC9C-6441-034C-B7EF-D9675E2D37F4}" destId="{1D223A60-5DA7-2F4A-B2BD-D32637697B1C}" srcOrd="0" destOrd="0" parTransId="{D9908443-C91E-FE46-98BA-28F9AF8B0214}" sibTransId="{C014074D-E6A6-334F-9CD7-C4C272602C1D}"/>
    <dgm:cxn modelId="{6661FAD6-0733-574D-BCD9-961C843E0220}" type="presOf" srcId="{A05D7452-D203-A647-A0B6-318A4BB6893E}" destId="{1766886E-0BD8-8943-953F-B658A4775B13}" srcOrd="0" destOrd="0" presId="urn:microsoft.com/office/officeart/2005/8/layout/hierarchy5"/>
    <dgm:cxn modelId="{B45FA7D9-A253-254D-8367-98FAF5263051}" type="presOf" srcId="{2DD64441-FFCF-CD4B-BC14-9A1AF58E9EE8}" destId="{F06626E8-88A3-C749-89A2-4B843F5C746E}" srcOrd="0" destOrd="0" presId="urn:microsoft.com/office/officeart/2005/8/layout/hierarchy5"/>
    <dgm:cxn modelId="{90C072DF-5FF9-1747-8DDB-42A49706B579}" type="presOf" srcId="{82C2BB67-2167-CB4E-B631-719C25C78A4F}" destId="{AA28F78E-8CFB-814D-8FF9-70E8E9B1640B}" srcOrd="0" destOrd="0" presId="urn:microsoft.com/office/officeart/2005/8/layout/hierarchy5"/>
    <dgm:cxn modelId="{D7C354E6-C62E-2649-867F-A2994DF73F97}" type="presOf" srcId="{193C7A69-59F7-DC4E-B3AD-62CC7CEAEAEC}" destId="{51E3374C-CC48-CD4D-8E32-E43564143C34}" srcOrd="0" destOrd="0" presId="urn:microsoft.com/office/officeart/2005/8/layout/hierarchy5"/>
    <dgm:cxn modelId="{670CA6EA-C2D8-EA41-ADDE-A7B60D5183A9}" srcId="{A3C8FC9C-6441-034C-B7EF-D9675E2D37F4}" destId="{A49E9175-2BB2-B141-A20A-8F1EBAADC7C2}" srcOrd="1" destOrd="0" parTransId="{82C2BB67-2167-CB4E-B631-719C25C78A4F}" sibTransId="{D4EF68E8-DD6B-8143-A34A-93FD57147E88}"/>
    <dgm:cxn modelId="{3ADEECEC-90D7-D047-AA22-D8516AC81B23}" type="presOf" srcId="{3E59DC06-CEA4-1C4A-BBB9-9110E9F28B11}" destId="{13D79809-3370-DC4C-AF0C-75A8D89B06D3}" srcOrd="0" destOrd="0" presId="urn:microsoft.com/office/officeart/2005/8/layout/hierarchy5"/>
    <dgm:cxn modelId="{22DB09F4-E265-FA49-A0D7-DE44E134D58B}" type="presOf" srcId="{3149F74E-8829-F943-AFD0-CDB4C3932D84}" destId="{70491986-B190-7D42-B4F8-36EEB0CBFA27}" srcOrd="1" destOrd="0" presId="urn:microsoft.com/office/officeart/2005/8/layout/hierarchy5"/>
    <dgm:cxn modelId="{A35491FB-4E58-D84D-93E5-86D3CCC1F3A3}" srcId="{2DD64441-FFCF-CD4B-BC14-9A1AF58E9EE8}" destId="{A3C8FC9C-6441-034C-B7EF-D9675E2D37F4}" srcOrd="0" destOrd="0" parTransId="{193C7A69-59F7-DC4E-B3AD-62CC7CEAEAEC}" sibTransId="{CFAB5066-8A27-3B41-A85B-60114FCD07F3}"/>
    <dgm:cxn modelId="{E55D16FC-282F-8343-96A1-8306BE24BFB9}" type="presOf" srcId="{A3C8FC9C-6441-034C-B7EF-D9675E2D37F4}" destId="{A0B2FECD-6ECC-5243-A561-6B3F9A08802B}" srcOrd="0" destOrd="0" presId="urn:microsoft.com/office/officeart/2005/8/layout/hierarchy5"/>
    <dgm:cxn modelId="{B96AEA83-D7A6-924E-9E9E-6C11BD949D4B}" type="presParOf" srcId="{48D959D2-15DD-D44A-9F0B-69494A1EFC79}" destId="{EE45AF14-A363-694A-A2EA-043648F8A772}" srcOrd="0" destOrd="0" presId="urn:microsoft.com/office/officeart/2005/8/layout/hierarchy5"/>
    <dgm:cxn modelId="{E92B6F4D-87F9-8F48-84A5-37FA4E84FC90}" type="presParOf" srcId="{EE45AF14-A363-694A-A2EA-043648F8A772}" destId="{9B70507E-AAC6-8345-A11F-D26584BA7BF9}" srcOrd="0" destOrd="0" presId="urn:microsoft.com/office/officeart/2005/8/layout/hierarchy5"/>
    <dgm:cxn modelId="{251A5A56-4859-1C4F-98CF-AFF6516F92F3}" type="presParOf" srcId="{9B70507E-AAC6-8345-A11F-D26584BA7BF9}" destId="{F562CC14-C951-164C-B5EE-A25357360C41}" srcOrd="0" destOrd="0" presId="urn:microsoft.com/office/officeart/2005/8/layout/hierarchy5"/>
    <dgm:cxn modelId="{5D8455A5-8B16-9645-92B1-0D0F99A21DD9}" type="presParOf" srcId="{F562CC14-C951-164C-B5EE-A25357360C41}" destId="{19F9F989-E9EC-4D4E-B07A-EE9AEC09FA9C}" srcOrd="0" destOrd="0" presId="urn:microsoft.com/office/officeart/2005/8/layout/hierarchy5"/>
    <dgm:cxn modelId="{B11F62C6-FEB5-7C46-85BC-9821E4472D59}" type="presParOf" srcId="{F562CC14-C951-164C-B5EE-A25357360C41}" destId="{6DEDA02D-493B-5D43-9320-24E6DDE6D576}" srcOrd="1" destOrd="0" presId="urn:microsoft.com/office/officeart/2005/8/layout/hierarchy5"/>
    <dgm:cxn modelId="{55479AC6-76D1-9F47-BB41-E6C97AE2AE9F}" type="presParOf" srcId="{6DEDA02D-493B-5D43-9320-24E6DDE6D576}" destId="{D199C70B-D5E3-4744-9BED-63EEA9443A80}" srcOrd="0" destOrd="0" presId="urn:microsoft.com/office/officeart/2005/8/layout/hierarchy5"/>
    <dgm:cxn modelId="{C7FC2DE8-9373-CF4A-B59A-89AA8F2C20FE}" type="presParOf" srcId="{D199C70B-D5E3-4744-9BED-63EEA9443A80}" destId="{3C20017C-150E-C94F-99F0-C5839A080C80}" srcOrd="0" destOrd="0" presId="urn:microsoft.com/office/officeart/2005/8/layout/hierarchy5"/>
    <dgm:cxn modelId="{044924F4-5CB4-8047-A843-39E2ACCD0259}" type="presParOf" srcId="{6DEDA02D-493B-5D43-9320-24E6DDE6D576}" destId="{D628FD07-E486-F24A-8BC0-8671CCD39B98}" srcOrd="1" destOrd="0" presId="urn:microsoft.com/office/officeart/2005/8/layout/hierarchy5"/>
    <dgm:cxn modelId="{B0A8E933-A72A-6049-88B9-0EAEDC1CA43A}" type="presParOf" srcId="{D628FD07-E486-F24A-8BC0-8671CCD39B98}" destId="{598301EF-89A1-D443-887B-DC0508687C70}" srcOrd="0" destOrd="0" presId="urn:microsoft.com/office/officeart/2005/8/layout/hierarchy5"/>
    <dgm:cxn modelId="{60A2E26E-652F-6C46-8C4A-5E68CA05C07A}" type="presParOf" srcId="{D628FD07-E486-F24A-8BC0-8671CCD39B98}" destId="{DCC8C9F8-2239-C245-8C00-1B36F8D1711B}" srcOrd="1" destOrd="0" presId="urn:microsoft.com/office/officeart/2005/8/layout/hierarchy5"/>
    <dgm:cxn modelId="{468F5968-9323-4F46-9A75-945ACBF79502}" type="presParOf" srcId="{6DEDA02D-493B-5D43-9320-24E6DDE6D576}" destId="{1766886E-0BD8-8943-953F-B658A4775B13}" srcOrd="2" destOrd="0" presId="urn:microsoft.com/office/officeart/2005/8/layout/hierarchy5"/>
    <dgm:cxn modelId="{238745EB-C623-9F49-A255-1296986596D3}" type="presParOf" srcId="{1766886E-0BD8-8943-953F-B658A4775B13}" destId="{8158CE2C-3369-0847-AFEA-312F015C9170}" srcOrd="0" destOrd="0" presId="urn:microsoft.com/office/officeart/2005/8/layout/hierarchy5"/>
    <dgm:cxn modelId="{3DDAE789-0DDE-FD44-AD35-978F7F465A5D}" type="presParOf" srcId="{6DEDA02D-493B-5D43-9320-24E6DDE6D576}" destId="{67156045-5CD6-7140-A4DA-B7DC04489318}" srcOrd="3" destOrd="0" presId="urn:microsoft.com/office/officeart/2005/8/layout/hierarchy5"/>
    <dgm:cxn modelId="{B737CB26-8612-5B4D-A7FA-9CB687AF2580}" type="presParOf" srcId="{67156045-5CD6-7140-A4DA-B7DC04489318}" destId="{ADC29BA8-9A65-C94B-BF40-15C02CDDF3AB}" srcOrd="0" destOrd="0" presId="urn:microsoft.com/office/officeart/2005/8/layout/hierarchy5"/>
    <dgm:cxn modelId="{A6868089-1035-3E40-8C38-2567B0B44C9B}" type="presParOf" srcId="{67156045-5CD6-7140-A4DA-B7DC04489318}" destId="{02EE0FCB-E516-664F-93DA-5DC5A9532F6E}" srcOrd="1" destOrd="0" presId="urn:microsoft.com/office/officeart/2005/8/layout/hierarchy5"/>
    <dgm:cxn modelId="{A4023867-EB30-4548-B8E9-2810868CD626}" type="presParOf" srcId="{02EE0FCB-E516-664F-93DA-5DC5A9532F6E}" destId="{3162DEE5-4DA9-9A4F-9B4C-9B2B8FB3841F}" srcOrd="0" destOrd="0" presId="urn:microsoft.com/office/officeart/2005/8/layout/hierarchy5"/>
    <dgm:cxn modelId="{90EBA0B3-FB08-6C41-A24E-BDF336B279D4}" type="presParOf" srcId="{3162DEE5-4DA9-9A4F-9B4C-9B2B8FB3841F}" destId="{C8D7ECEE-F18D-3D4D-9801-EF5BF833439A}" srcOrd="0" destOrd="0" presId="urn:microsoft.com/office/officeart/2005/8/layout/hierarchy5"/>
    <dgm:cxn modelId="{CB388CD6-4D10-224A-9113-287E990ECE27}" type="presParOf" srcId="{02EE0FCB-E516-664F-93DA-5DC5A9532F6E}" destId="{82E0300D-1FA7-7D44-BAAE-5175A3354AA0}" srcOrd="1" destOrd="0" presId="urn:microsoft.com/office/officeart/2005/8/layout/hierarchy5"/>
    <dgm:cxn modelId="{50B0D5D4-4139-E04D-8012-333D519D9BF0}" type="presParOf" srcId="{82E0300D-1FA7-7D44-BAAE-5175A3354AA0}" destId="{13D79809-3370-DC4C-AF0C-75A8D89B06D3}" srcOrd="0" destOrd="0" presId="urn:microsoft.com/office/officeart/2005/8/layout/hierarchy5"/>
    <dgm:cxn modelId="{D57C971E-7235-B342-9A15-74F6A5AD7591}" type="presParOf" srcId="{82E0300D-1FA7-7D44-BAAE-5175A3354AA0}" destId="{2080B205-BF0A-DD41-931B-127AB9296445}" srcOrd="1" destOrd="0" presId="urn:microsoft.com/office/officeart/2005/8/layout/hierarchy5"/>
    <dgm:cxn modelId="{5CE1C7D3-807E-5942-9FD0-82C0DE652582}" type="presParOf" srcId="{2080B205-BF0A-DD41-931B-127AB9296445}" destId="{CB7AE8DC-DEC0-6B4D-947C-05714C56F007}" srcOrd="0" destOrd="0" presId="urn:microsoft.com/office/officeart/2005/8/layout/hierarchy5"/>
    <dgm:cxn modelId="{8D177CDE-8BCB-4E40-AB15-415C49A453DA}" type="presParOf" srcId="{CB7AE8DC-DEC0-6B4D-947C-05714C56F007}" destId="{70491986-B190-7D42-B4F8-36EEB0CBFA27}" srcOrd="0" destOrd="0" presId="urn:microsoft.com/office/officeart/2005/8/layout/hierarchy5"/>
    <dgm:cxn modelId="{16497869-95C9-C748-AA83-3ED51A942C44}" type="presParOf" srcId="{2080B205-BF0A-DD41-931B-127AB9296445}" destId="{D6BDDD6F-6E1A-A243-A5E2-14FB3BADC03D}" srcOrd="1" destOrd="0" presId="urn:microsoft.com/office/officeart/2005/8/layout/hierarchy5"/>
    <dgm:cxn modelId="{1B9BB9BC-0B9B-3246-B56F-3AE5F09BA913}" type="presParOf" srcId="{D6BDDD6F-6E1A-A243-A5E2-14FB3BADC03D}" destId="{E72B8CE1-1608-9F47-A2EB-9771DBC8970B}" srcOrd="0" destOrd="0" presId="urn:microsoft.com/office/officeart/2005/8/layout/hierarchy5"/>
    <dgm:cxn modelId="{7B586BE2-A7D0-434E-915B-AC77A0958FF9}" type="presParOf" srcId="{D6BDDD6F-6E1A-A243-A5E2-14FB3BADC03D}" destId="{3E8334C9-2A8F-8346-B6BF-68624CA470E7}" srcOrd="1" destOrd="0" presId="urn:microsoft.com/office/officeart/2005/8/layout/hierarchy5"/>
    <dgm:cxn modelId="{A7AC841E-19BE-F34A-810E-040CC85FA9B1}" type="presParOf" srcId="{2080B205-BF0A-DD41-931B-127AB9296445}" destId="{86A55D2B-97EB-BA42-9789-3DC16DAFFE16}" srcOrd="2" destOrd="0" presId="urn:microsoft.com/office/officeart/2005/8/layout/hierarchy5"/>
    <dgm:cxn modelId="{F90F3541-D50A-0945-92F0-DC5C48CCE756}" type="presParOf" srcId="{86A55D2B-97EB-BA42-9789-3DC16DAFFE16}" destId="{01A0C788-C857-EE46-A36E-D37B679F6547}" srcOrd="0" destOrd="0" presId="urn:microsoft.com/office/officeart/2005/8/layout/hierarchy5"/>
    <dgm:cxn modelId="{870E5858-6E56-4844-99D0-D45FA50E7A48}" type="presParOf" srcId="{2080B205-BF0A-DD41-931B-127AB9296445}" destId="{C9A9667A-7D26-D242-9A2B-CD11C7F2E97A}" srcOrd="3" destOrd="0" presId="urn:microsoft.com/office/officeart/2005/8/layout/hierarchy5"/>
    <dgm:cxn modelId="{A7B07AE2-28B4-5D4F-AAE6-C94C041C441A}" type="presParOf" srcId="{C9A9667A-7D26-D242-9A2B-CD11C7F2E97A}" destId="{F06626E8-88A3-C749-89A2-4B843F5C746E}" srcOrd="0" destOrd="0" presId="urn:microsoft.com/office/officeart/2005/8/layout/hierarchy5"/>
    <dgm:cxn modelId="{02E9D4F6-1EB6-3D41-B22B-D7842F317C64}" type="presParOf" srcId="{C9A9667A-7D26-D242-9A2B-CD11C7F2E97A}" destId="{21A562D9-4BE5-4240-9AD5-F4529C131A51}" srcOrd="1" destOrd="0" presId="urn:microsoft.com/office/officeart/2005/8/layout/hierarchy5"/>
    <dgm:cxn modelId="{0C42AA2E-AC12-104F-8F19-24909315D036}" type="presParOf" srcId="{21A562D9-4BE5-4240-9AD5-F4529C131A51}" destId="{51E3374C-CC48-CD4D-8E32-E43564143C34}" srcOrd="0" destOrd="0" presId="urn:microsoft.com/office/officeart/2005/8/layout/hierarchy5"/>
    <dgm:cxn modelId="{EDD0568A-1B17-384F-8D42-E385C706F6BF}" type="presParOf" srcId="{51E3374C-CC48-CD4D-8E32-E43564143C34}" destId="{1B0FA8D6-64F8-E94E-B179-BFE6A0F03B2E}" srcOrd="0" destOrd="0" presId="urn:microsoft.com/office/officeart/2005/8/layout/hierarchy5"/>
    <dgm:cxn modelId="{8E97024F-E4E8-1847-B822-434CC7091E2D}" type="presParOf" srcId="{21A562D9-4BE5-4240-9AD5-F4529C131A51}" destId="{8E4C43EE-82BD-1547-8613-53AEB2A73A94}" srcOrd="1" destOrd="0" presId="urn:microsoft.com/office/officeart/2005/8/layout/hierarchy5"/>
    <dgm:cxn modelId="{627004B0-E1D0-654D-A9FF-DA663C23FCEA}" type="presParOf" srcId="{8E4C43EE-82BD-1547-8613-53AEB2A73A94}" destId="{A0B2FECD-6ECC-5243-A561-6B3F9A08802B}" srcOrd="0" destOrd="0" presId="urn:microsoft.com/office/officeart/2005/8/layout/hierarchy5"/>
    <dgm:cxn modelId="{90E0145D-E172-7643-8E53-019084E7A01B}" type="presParOf" srcId="{8E4C43EE-82BD-1547-8613-53AEB2A73A94}" destId="{B2BB2109-15FE-A54B-81E5-3040BF0E744D}" srcOrd="1" destOrd="0" presId="urn:microsoft.com/office/officeart/2005/8/layout/hierarchy5"/>
    <dgm:cxn modelId="{A14CD596-B411-B24D-9F8C-96813416DB2B}" type="presParOf" srcId="{B2BB2109-15FE-A54B-81E5-3040BF0E744D}" destId="{B3295CA9-2834-6448-B40C-340823299C20}" srcOrd="0" destOrd="0" presId="urn:microsoft.com/office/officeart/2005/8/layout/hierarchy5"/>
    <dgm:cxn modelId="{8057800F-70EC-6549-999B-94BA5768D531}" type="presParOf" srcId="{B3295CA9-2834-6448-B40C-340823299C20}" destId="{2434D805-B55E-BD47-B317-AC317CB1BCD6}" srcOrd="0" destOrd="0" presId="urn:microsoft.com/office/officeart/2005/8/layout/hierarchy5"/>
    <dgm:cxn modelId="{10404E8C-83F1-3346-82D0-2963A01DD16A}" type="presParOf" srcId="{B2BB2109-15FE-A54B-81E5-3040BF0E744D}" destId="{2627A30F-8B3D-474E-B096-6179BB564C2E}" srcOrd="1" destOrd="0" presId="urn:microsoft.com/office/officeart/2005/8/layout/hierarchy5"/>
    <dgm:cxn modelId="{B3C35188-0C8F-7140-9C98-164EC0717745}" type="presParOf" srcId="{2627A30F-8B3D-474E-B096-6179BB564C2E}" destId="{4EB86A20-2EC2-2244-AD19-1D05130CF32A}" srcOrd="0" destOrd="0" presId="urn:microsoft.com/office/officeart/2005/8/layout/hierarchy5"/>
    <dgm:cxn modelId="{E935CAEE-3F79-1E49-B976-7880599EACE9}" type="presParOf" srcId="{2627A30F-8B3D-474E-B096-6179BB564C2E}" destId="{E7E4CDD3-CDCB-E844-86F4-1D0A8467733D}" srcOrd="1" destOrd="0" presId="urn:microsoft.com/office/officeart/2005/8/layout/hierarchy5"/>
    <dgm:cxn modelId="{FF5F4B2E-2878-DB43-996F-6F6089095782}" type="presParOf" srcId="{B2BB2109-15FE-A54B-81E5-3040BF0E744D}" destId="{AA28F78E-8CFB-814D-8FF9-70E8E9B1640B}" srcOrd="2" destOrd="0" presId="urn:microsoft.com/office/officeart/2005/8/layout/hierarchy5"/>
    <dgm:cxn modelId="{F5D2450C-2A21-1B48-A106-D909C69722AE}" type="presParOf" srcId="{AA28F78E-8CFB-814D-8FF9-70E8E9B1640B}" destId="{4083046C-9ABA-F542-853B-663A407B7DC5}" srcOrd="0" destOrd="0" presId="urn:microsoft.com/office/officeart/2005/8/layout/hierarchy5"/>
    <dgm:cxn modelId="{3F21E902-BDFD-AA49-878B-EF86019A2F36}" type="presParOf" srcId="{B2BB2109-15FE-A54B-81E5-3040BF0E744D}" destId="{108CF601-8EE3-044D-AE85-1F7D63751570}" srcOrd="3" destOrd="0" presId="urn:microsoft.com/office/officeart/2005/8/layout/hierarchy5"/>
    <dgm:cxn modelId="{A012E711-A6DE-D943-BA61-0CA7E49015C7}" type="presParOf" srcId="{108CF601-8EE3-044D-AE85-1F7D63751570}" destId="{FD1E24A4-F4AC-FF47-AE39-CDF9250EDD87}" srcOrd="0" destOrd="0" presId="urn:microsoft.com/office/officeart/2005/8/layout/hierarchy5"/>
    <dgm:cxn modelId="{EBDAAFEA-2D8D-D84B-BFBF-525FDD7A6753}" type="presParOf" srcId="{108CF601-8EE3-044D-AE85-1F7D63751570}" destId="{EBECDA02-24BA-3640-AAB0-C3FBF5BC398B}" srcOrd="1" destOrd="0" presId="urn:microsoft.com/office/officeart/2005/8/layout/hierarchy5"/>
    <dgm:cxn modelId="{AAF4DD25-3126-0643-8C7E-786F7D1C241E}" type="presParOf" srcId="{48D959D2-15DD-D44A-9F0B-69494A1EFC79}" destId="{D84A6A8B-39E8-B948-9886-B62549EDFE92}"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87AF52-9B90-474B-90BF-398F52C58D1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BFD6456-F9E5-4615-AB90-B6E230C8408F}">
      <dgm:prSet/>
      <dgm:spPr/>
      <dgm:t>
        <a:bodyPr/>
        <a:lstStyle/>
        <a:p>
          <a:r>
            <a:rPr lang="en-US" dirty="0"/>
            <a:t>N = 37 (23 HC; 14 ED[6 subclinical; 6 partial recovery; 2 active]) </a:t>
          </a:r>
        </a:p>
      </dgm:t>
    </dgm:pt>
    <dgm:pt modelId="{A5B71B70-8002-4E9E-B1B2-55F9B110904F}" type="parTrans" cxnId="{7181EBEF-1DDF-4AB4-816A-B1CE288A950A}">
      <dgm:prSet/>
      <dgm:spPr/>
      <dgm:t>
        <a:bodyPr/>
        <a:lstStyle/>
        <a:p>
          <a:endParaRPr lang="en-US"/>
        </a:p>
      </dgm:t>
    </dgm:pt>
    <dgm:pt modelId="{E2720ECF-1D4E-4F44-9E39-4CF9E10C0E3C}" type="sibTrans" cxnId="{7181EBEF-1DDF-4AB4-816A-B1CE288A950A}">
      <dgm:prSet/>
      <dgm:spPr/>
      <dgm:t>
        <a:bodyPr/>
        <a:lstStyle/>
        <a:p>
          <a:endParaRPr lang="en-US"/>
        </a:p>
      </dgm:t>
    </dgm:pt>
    <dgm:pt modelId="{9A22EC4B-6D95-4324-B1FA-EA46400AF8A9}">
      <dgm:prSet/>
      <dgm:spPr/>
      <dgm:t>
        <a:bodyPr/>
        <a:lstStyle/>
        <a:p>
          <a:r>
            <a:rPr lang="en-US" dirty="0"/>
            <a:t>Both self-reported compulsive exercise (HC vs. ED </a:t>
          </a:r>
          <a:r>
            <a:rPr lang="en-US" i="1" dirty="0"/>
            <a:t>d</a:t>
          </a:r>
          <a:r>
            <a:rPr lang="en-US" dirty="0"/>
            <a:t> = 2.08) and exercise intensity [mean pre-post HR change HC: 44(SD = 17); ED: 66 (SD =22); d = 1.10 ] during self-paced task suggest HC/ED differences in drive to exercise</a:t>
          </a:r>
        </a:p>
      </dgm:t>
    </dgm:pt>
    <dgm:pt modelId="{C55795E4-7ADE-45BC-A722-6CEA06F97646}" type="parTrans" cxnId="{F27FBDBC-5531-4CC3-9D6D-89401C80D3ED}">
      <dgm:prSet/>
      <dgm:spPr/>
      <dgm:t>
        <a:bodyPr/>
        <a:lstStyle/>
        <a:p>
          <a:endParaRPr lang="en-US"/>
        </a:p>
      </dgm:t>
    </dgm:pt>
    <dgm:pt modelId="{44EB12BE-8D4A-42A4-A720-B5FEE878058E}" type="sibTrans" cxnId="{F27FBDBC-5531-4CC3-9D6D-89401C80D3ED}">
      <dgm:prSet/>
      <dgm:spPr/>
      <dgm:t>
        <a:bodyPr/>
        <a:lstStyle/>
        <a:p>
          <a:endParaRPr lang="en-US"/>
        </a:p>
      </dgm:t>
    </dgm:pt>
    <dgm:pt modelId="{6FF3158E-E4A6-4958-90EC-8C29E7BC48B7}" type="pres">
      <dgm:prSet presAssocID="{1E87AF52-9B90-474B-90BF-398F52C58D1B}" presName="root" presStyleCnt="0">
        <dgm:presLayoutVars>
          <dgm:dir/>
          <dgm:resizeHandles val="exact"/>
        </dgm:presLayoutVars>
      </dgm:prSet>
      <dgm:spPr/>
    </dgm:pt>
    <dgm:pt modelId="{30E6C621-EEC7-417E-930F-DF33EE4B116D}" type="pres">
      <dgm:prSet presAssocID="{1BFD6456-F9E5-4615-AB90-B6E230C8408F}" presName="compNode" presStyleCnt="0"/>
      <dgm:spPr/>
    </dgm:pt>
    <dgm:pt modelId="{B050BD2A-0BD2-49CA-9EB1-AA8AF1CE12E9}" type="pres">
      <dgm:prSet presAssocID="{1BFD6456-F9E5-4615-AB90-B6E230C8408F}" presName="bgRect" presStyleLbl="bgShp" presStyleIdx="0" presStyleCnt="2" custLinFactNeighborX="3410" custLinFactNeighborY="686"/>
      <dgm:spPr/>
    </dgm:pt>
    <dgm:pt modelId="{D292007F-EF74-45E8-B048-B424EC590EF6}" type="pres">
      <dgm:prSet presAssocID="{1BFD6456-F9E5-4615-AB90-B6E230C840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3BC551AE-7784-434B-9973-E15B9B17DAE8}" type="pres">
      <dgm:prSet presAssocID="{1BFD6456-F9E5-4615-AB90-B6E230C8408F}" presName="spaceRect" presStyleCnt="0"/>
      <dgm:spPr/>
    </dgm:pt>
    <dgm:pt modelId="{D3533949-CE36-4C82-816A-B73A79E213D5}" type="pres">
      <dgm:prSet presAssocID="{1BFD6456-F9E5-4615-AB90-B6E230C8408F}" presName="parTx" presStyleLbl="revTx" presStyleIdx="0" presStyleCnt="2">
        <dgm:presLayoutVars>
          <dgm:chMax val="0"/>
          <dgm:chPref val="0"/>
        </dgm:presLayoutVars>
      </dgm:prSet>
      <dgm:spPr/>
    </dgm:pt>
    <dgm:pt modelId="{905CF0D2-3ED5-4C0A-8DBC-F397AB833222}" type="pres">
      <dgm:prSet presAssocID="{E2720ECF-1D4E-4F44-9E39-4CF9E10C0E3C}" presName="sibTrans" presStyleCnt="0"/>
      <dgm:spPr/>
    </dgm:pt>
    <dgm:pt modelId="{DCAB711E-5286-4363-8E14-7DC51B0BC139}" type="pres">
      <dgm:prSet presAssocID="{9A22EC4B-6D95-4324-B1FA-EA46400AF8A9}" presName="compNode" presStyleCnt="0"/>
      <dgm:spPr/>
    </dgm:pt>
    <dgm:pt modelId="{9B20B77F-CCD6-4012-A399-ECCCDDF31027}" type="pres">
      <dgm:prSet presAssocID="{9A22EC4B-6D95-4324-B1FA-EA46400AF8A9}" presName="bgRect" presStyleLbl="bgShp" presStyleIdx="1" presStyleCnt="2"/>
      <dgm:spPr/>
    </dgm:pt>
    <dgm:pt modelId="{8B2CCB6C-3011-486C-A221-C8490A60E620}" type="pres">
      <dgm:prSet presAssocID="{9A22EC4B-6D95-4324-B1FA-EA46400AF8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20D4F860-1041-44FF-B248-3E1C1A9191A0}" type="pres">
      <dgm:prSet presAssocID="{9A22EC4B-6D95-4324-B1FA-EA46400AF8A9}" presName="spaceRect" presStyleCnt="0"/>
      <dgm:spPr/>
    </dgm:pt>
    <dgm:pt modelId="{4863B16F-0742-4C36-A9A4-D694CDC07C63}" type="pres">
      <dgm:prSet presAssocID="{9A22EC4B-6D95-4324-B1FA-EA46400AF8A9}" presName="parTx" presStyleLbl="revTx" presStyleIdx="1" presStyleCnt="2">
        <dgm:presLayoutVars>
          <dgm:chMax val="0"/>
          <dgm:chPref val="0"/>
        </dgm:presLayoutVars>
      </dgm:prSet>
      <dgm:spPr/>
    </dgm:pt>
  </dgm:ptLst>
  <dgm:cxnLst>
    <dgm:cxn modelId="{E2111E1C-6A94-4D2F-8277-09E9FC71638B}" type="presOf" srcId="{9A22EC4B-6D95-4324-B1FA-EA46400AF8A9}" destId="{4863B16F-0742-4C36-A9A4-D694CDC07C63}" srcOrd="0" destOrd="0" presId="urn:microsoft.com/office/officeart/2018/2/layout/IconVerticalSolidList"/>
    <dgm:cxn modelId="{565D1631-2D8A-4A39-B7E2-7FE78145351B}" type="presOf" srcId="{1BFD6456-F9E5-4615-AB90-B6E230C8408F}" destId="{D3533949-CE36-4C82-816A-B73A79E213D5}" srcOrd="0" destOrd="0" presId="urn:microsoft.com/office/officeart/2018/2/layout/IconVerticalSolidList"/>
    <dgm:cxn modelId="{F27FBDBC-5531-4CC3-9D6D-89401C80D3ED}" srcId="{1E87AF52-9B90-474B-90BF-398F52C58D1B}" destId="{9A22EC4B-6D95-4324-B1FA-EA46400AF8A9}" srcOrd="1" destOrd="0" parTransId="{C55795E4-7ADE-45BC-A722-6CEA06F97646}" sibTransId="{44EB12BE-8D4A-42A4-A720-B5FEE878058E}"/>
    <dgm:cxn modelId="{F5DA1AC9-CA83-4D5F-B614-447C25BC8B9B}" type="presOf" srcId="{1E87AF52-9B90-474B-90BF-398F52C58D1B}" destId="{6FF3158E-E4A6-4958-90EC-8C29E7BC48B7}" srcOrd="0" destOrd="0" presId="urn:microsoft.com/office/officeart/2018/2/layout/IconVerticalSolidList"/>
    <dgm:cxn modelId="{7181EBEF-1DDF-4AB4-816A-B1CE288A950A}" srcId="{1E87AF52-9B90-474B-90BF-398F52C58D1B}" destId="{1BFD6456-F9E5-4615-AB90-B6E230C8408F}" srcOrd="0" destOrd="0" parTransId="{A5B71B70-8002-4E9E-B1B2-55F9B110904F}" sibTransId="{E2720ECF-1D4E-4F44-9E39-4CF9E10C0E3C}"/>
    <dgm:cxn modelId="{39753483-F94B-42ED-A117-2093D56E49AA}" type="presParOf" srcId="{6FF3158E-E4A6-4958-90EC-8C29E7BC48B7}" destId="{30E6C621-EEC7-417E-930F-DF33EE4B116D}" srcOrd="0" destOrd="0" presId="urn:microsoft.com/office/officeart/2018/2/layout/IconVerticalSolidList"/>
    <dgm:cxn modelId="{79390BE4-B751-4376-AB81-4C8C94711CDA}" type="presParOf" srcId="{30E6C621-EEC7-417E-930F-DF33EE4B116D}" destId="{B050BD2A-0BD2-49CA-9EB1-AA8AF1CE12E9}" srcOrd="0" destOrd="0" presId="urn:microsoft.com/office/officeart/2018/2/layout/IconVerticalSolidList"/>
    <dgm:cxn modelId="{2E40035F-0E94-4FF3-BB34-91A5E417A527}" type="presParOf" srcId="{30E6C621-EEC7-417E-930F-DF33EE4B116D}" destId="{D292007F-EF74-45E8-B048-B424EC590EF6}" srcOrd="1" destOrd="0" presId="urn:microsoft.com/office/officeart/2018/2/layout/IconVerticalSolidList"/>
    <dgm:cxn modelId="{4F0873B2-B612-4C10-AFC0-8FE516999376}" type="presParOf" srcId="{30E6C621-EEC7-417E-930F-DF33EE4B116D}" destId="{3BC551AE-7784-434B-9973-E15B9B17DAE8}" srcOrd="2" destOrd="0" presId="urn:microsoft.com/office/officeart/2018/2/layout/IconVerticalSolidList"/>
    <dgm:cxn modelId="{43D4E29B-F108-4C44-8976-08A8229FB436}" type="presParOf" srcId="{30E6C621-EEC7-417E-930F-DF33EE4B116D}" destId="{D3533949-CE36-4C82-816A-B73A79E213D5}" srcOrd="3" destOrd="0" presId="urn:microsoft.com/office/officeart/2018/2/layout/IconVerticalSolidList"/>
    <dgm:cxn modelId="{40F715E1-ABD4-424B-9913-F6CE578201E0}" type="presParOf" srcId="{6FF3158E-E4A6-4958-90EC-8C29E7BC48B7}" destId="{905CF0D2-3ED5-4C0A-8DBC-F397AB833222}" srcOrd="1" destOrd="0" presId="urn:microsoft.com/office/officeart/2018/2/layout/IconVerticalSolidList"/>
    <dgm:cxn modelId="{A935C98E-0E3C-47F9-88B1-F184EB0010C3}" type="presParOf" srcId="{6FF3158E-E4A6-4958-90EC-8C29E7BC48B7}" destId="{DCAB711E-5286-4363-8E14-7DC51B0BC139}" srcOrd="2" destOrd="0" presId="urn:microsoft.com/office/officeart/2018/2/layout/IconVerticalSolidList"/>
    <dgm:cxn modelId="{F7311FF5-AC91-467E-B23D-9FEBD219E4FF}" type="presParOf" srcId="{DCAB711E-5286-4363-8E14-7DC51B0BC139}" destId="{9B20B77F-CCD6-4012-A399-ECCCDDF31027}" srcOrd="0" destOrd="0" presId="urn:microsoft.com/office/officeart/2018/2/layout/IconVerticalSolidList"/>
    <dgm:cxn modelId="{41A23880-58AB-4B22-A4DA-7B966476BED3}" type="presParOf" srcId="{DCAB711E-5286-4363-8E14-7DC51B0BC139}" destId="{8B2CCB6C-3011-486C-A221-C8490A60E620}" srcOrd="1" destOrd="0" presId="urn:microsoft.com/office/officeart/2018/2/layout/IconVerticalSolidList"/>
    <dgm:cxn modelId="{778FE1AF-21F5-4816-A964-CB48EEA44630}" type="presParOf" srcId="{DCAB711E-5286-4363-8E14-7DC51B0BC139}" destId="{20D4F860-1041-44FF-B248-3E1C1A9191A0}" srcOrd="2" destOrd="0" presId="urn:microsoft.com/office/officeart/2018/2/layout/IconVerticalSolidList"/>
    <dgm:cxn modelId="{73BDA4BB-9E84-4747-A413-9579FA51513E}" type="presParOf" srcId="{DCAB711E-5286-4363-8E14-7DC51B0BC139}" destId="{4863B16F-0742-4C36-A9A4-D694CDC07C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A2D80-6088-7F4B-823F-01D9815FC21F}">
      <dsp:nvSpPr>
        <dsp:cNvPr id="0" name=""/>
        <dsp:cNvSpPr/>
      </dsp:nvSpPr>
      <dsp:spPr>
        <a:xfrm>
          <a:off x="37" y="171309"/>
          <a:ext cx="3577315" cy="10034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Dysfunctional exercise is a common, debilitating symptom across eating disorders (ED). </a:t>
          </a:r>
        </a:p>
      </dsp:txBody>
      <dsp:txXfrm>
        <a:off x="37" y="171309"/>
        <a:ext cx="3577315" cy="1003463"/>
      </dsp:txXfrm>
    </dsp:sp>
    <dsp:sp modelId="{D074C9DC-8439-4148-9AA4-BB694E19D823}">
      <dsp:nvSpPr>
        <dsp:cNvPr id="0" name=""/>
        <dsp:cNvSpPr/>
      </dsp:nvSpPr>
      <dsp:spPr>
        <a:xfrm>
          <a:off x="37" y="1174773"/>
          <a:ext cx="3577315" cy="139995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e.g. up to 40% of individuals with bulimia nervosa and 80% of those with anorexia nervosa</a:t>
          </a:r>
        </a:p>
      </dsp:txBody>
      <dsp:txXfrm>
        <a:off x="37" y="1174773"/>
        <a:ext cx="3577315" cy="1399950"/>
      </dsp:txXfrm>
    </dsp:sp>
    <dsp:sp modelId="{BFF126CB-B2D3-BB46-A566-428A0122A945}">
      <dsp:nvSpPr>
        <dsp:cNvPr id="0" name=""/>
        <dsp:cNvSpPr/>
      </dsp:nvSpPr>
      <dsp:spPr>
        <a:xfrm>
          <a:off x="4078176" y="171309"/>
          <a:ext cx="3577315" cy="100346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Dysfunctional exercise relates to: </a:t>
          </a:r>
        </a:p>
      </dsp:txBody>
      <dsp:txXfrm>
        <a:off x="4078176" y="171309"/>
        <a:ext cx="3577315" cy="1003463"/>
      </dsp:txXfrm>
    </dsp:sp>
    <dsp:sp modelId="{4479EA80-29CC-B748-BBA2-675A7CE9F070}">
      <dsp:nvSpPr>
        <dsp:cNvPr id="0" name=""/>
        <dsp:cNvSpPr/>
      </dsp:nvSpPr>
      <dsp:spPr>
        <a:xfrm>
          <a:off x="4078176" y="1174773"/>
          <a:ext cx="3577315" cy="139995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High levels of ED symptoms</a:t>
          </a:r>
        </a:p>
        <a:p>
          <a:pPr marL="228600" lvl="1" indent="-228600" algn="l" defTabSz="889000">
            <a:lnSpc>
              <a:spcPct val="90000"/>
            </a:lnSpc>
            <a:spcBef>
              <a:spcPct val="0"/>
            </a:spcBef>
            <a:spcAft>
              <a:spcPct val="15000"/>
            </a:spcAft>
            <a:buChar char="•"/>
          </a:pPr>
          <a:r>
            <a:rPr lang="en-US" sz="2000" kern="1200"/>
            <a:t>Poor ED treatment outcomes</a:t>
          </a:r>
        </a:p>
      </dsp:txBody>
      <dsp:txXfrm>
        <a:off x="4078176" y="1174773"/>
        <a:ext cx="3577315" cy="1399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BD04B-A87B-B242-AF25-577F86D8CA7E}">
      <dsp:nvSpPr>
        <dsp:cNvPr id="0" name=""/>
        <dsp:cNvSpPr/>
      </dsp:nvSpPr>
      <dsp:spPr>
        <a:xfrm>
          <a:off x="0" y="2626990"/>
          <a:ext cx="10515600" cy="172359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t>It is unclear which </a:t>
          </a:r>
          <a:r>
            <a:rPr lang="en-GB" sz="3200" b="1" kern="1200"/>
            <a:t>aspects</a:t>
          </a:r>
          <a:r>
            <a:rPr lang="en-GB" sz="3200" kern="1200"/>
            <a:t> of exercise impact onset and exacerbation of eating pathology</a:t>
          </a:r>
          <a:r>
            <a:rPr lang="en-US" sz="3200" kern="1200"/>
            <a:t> </a:t>
          </a:r>
        </a:p>
      </dsp:txBody>
      <dsp:txXfrm>
        <a:off x="0" y="2626990"/>
        <a:ext cx="10515600" cy="1723590"/>
      </dsp:txXfrm>
    </dsp:sp>
    <dsp:sp modelId="{D2BF2DCB-31D6-5A4A-9DF8-2CCC2C0A663C}">
      <dsp:nvSpPr>
        <dsp:cNvPr id="0" name=""/>
        <dsp:cNvSpPr/>
      </dsp:nvSpPr>
      <dsp:spPr>
        <a:xfrm rot="10800000">
          <a:off x="0" y="1962"/>
          <a:ext cx="10515600" cy="2650882"/>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Common Definitional Components of Maladaptive Exercise: </a:t>
          </a:r>
        </a:p>
      </dsp:txBody>
      <dsp:txXfrm rot="-10800000">
        <a:off x="0" y="1962"/>
        <a:ext cx="10515600" cy="930459"/>
      </dsp:txXfrm>
    </dsp:sp>
    <dsp:sp modelId="{2DDEABAE-16A4-BB40-8750-3286D5BA1CB5}">
      <dsp:nvSpPr>
        <dsp:cNvPr id="0" name=""/>
        <dsp:cNvSpPr/>
      </dsp:nvSpPr>
      <dsp:spPr>
        <a:xfrm>
          <a:off x="1283" y="932422"/>
          <a:ext cx="2102606" cy="7926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GB" sz="1700" kern="1200"/>
            <a:t>Feeling ‘driven’ to preform exercise</a:t>
          </a:r>
          <a:r>
            <a:rPr lang="en-US" sz="1700" kern="1200"/>
            <a:t> </a:t>
          </a:r>
        </a:p>
      </dsp:txBody>
      <dsp:txXfrm>
        <a:off x="1283" y="932422"/>
        <a:ext cx="2102606" cy="792613"/>
      </dsp:txXfrm>
    </dsp:sp>
    <dsp:sp modelId="{41B61DFD-23CC-0F44-8D89-4E8E87A414A5}">
      <dsp:nvSpPr>
        <dsp:cNvPr id="0" name=""/>
        <dsp:cNvSpPr/>
      </dsp:nvSpPr>
      <dsp:spPr>
        <a:xfrm>
          <a:off x="2103890" y="932422"/>
          <a:ext cx="2102606" cy="7926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GB" sz="1700" kern="1200"/>
            <a:t>Having exercise obsessions</a:t>
          </a:r>
          <a:r>
            <a:rPr lang="en-US" sz="1700" kern="1200"/>
            <a:t> </a:t>
          </a:r>
        </a:p>
      </dsp:txBody>
      <dsp:txXfrm>
        <a:off x="2103890" y="932422"/>
        <a:ext cx="2102606" cy="792613"/>
      </dsp:txXfrm>
    </dsp:sp>
    <dsp:sp modelId="{784641BB-ECF4-A24F-AF59-D3AF6B77F73F}">
      <dsp:nvSpPr>
        <dsp:cNvPr id="0" name=""/>
        <dsp:cNvSpPr/>
      </dsp:nvSpPr>
      <dsp:spPr>
        <a:xfrm>
          <a:off x="4206496" y="932422"/>
          <a:ext cx="2102606" cy="7926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GB" sz="1700" kern="1200"/>
            <a:t>Exercising to reduce distress (e.g. guilt, anxiety)</a:t>
          </a:r>
          <a:r>
            <a:rPr lang="en-US" sz="1700" kern="1200"/>
            <a:t> </a:t>
          </a:r>
        </a:p>
      </dsp:txBody>
      <dsp:txXfrm>
        <a:off x="4206496" y="932422"/>
        <a:ext cx="2102606" cy="792613"/>
      </dsp:txXfrm>
    </dsp:sp>
    <dsp:sp modelId="{E1AC3F5A-0E84-DC4B-857B-8BFF89E97B71}">
      <dsp:nvSpPr>
        <dsp:cNvPr id="0" name=""/>
        <dsp:cNvSpPr/>
      </dsp:nvSpPr>
      <dsp:spPr>
        <a:xfrm>
          <a:off x="6309103" y="932422"/>
          <a:ext cx="2102606" cy="7926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Exercising to prevent weight gain</a:t>
          </a:r>
        </a:p>
      </dsp:txBody>
      <dsp:txXfrm>
        <a:off x="6309103" y="932422"/>
        <a:ext cx="2102606" cy="792613"/>
      </dsp:txXfrm>
    </dsp:sp>
    <dsp:sp modelId="{B5B8BE7F-B24D-1940-83E2-9F74A1F9C5DA}">
      <dsp:nvSpPr>
        <dsp:cNvPr id="0" name=""/>
        <dsp:cNvSpPr/>
      </dsp:nvSpPr>
      <dsp:spPr>
        <a:xfrm>
          <a:off x="8411709" y="932422"/>
          <a:ext cx="2102606" cy="7926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Exercise leading to functional impairment</a:t>
          </a:r>
        </a:p>
      </dsp:txBody>
      <dsp:txXfrm>
        <a:off x="8411709" y="932422"/>
        <a:ext cx="2102606" cy="792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0EAD6-9653-C043-BF64-F31F597723F5}">
      <dsp:nvSpPr>
        <dsp:cNvPr id="0" name=""/>
        <dsp:cNvSpPr/>
      </dsp:nvSpPr>
      <dsp:spPr>
        <a:xfrm>
          <a:off x="0" y="0"/>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7FE6B-EBEA-494B-873E-A1140AFE8D23}">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ALSPAC (age 14 N = 6,140; Age 16 N = 5,069)</a:t>
          </a:r>
        </a:p>
      </dsp:txBody>
      <dsp:txXfrm>
        <a:off x="0" y="0"/>
        <a:ext cx="10515600" cy="2175669"/>
      </dsp:txXfrm>
    </dsp:sp>
    <dsp:sp modelId="{6A98C9DD-0AEF-6F41-87E7-CE84731CDE8F}">
      <dsp:nvSpPr>
        <dsp:cNvPr id="0" name=""/>
        <dsp:cNvSpPr/>
      </dsp:nvSpPr>
      <dsp:spPr>
        <a:xfrm>
          <a:off x="0" y="2175669"/>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E887D-2F7A-DA43-A2A9-7EECA95C17BE}">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GB" sz="3400" b="1" kern="1200" dirty="0"/>
            <a:t>Aim : </a:t>
          </a:r>
          <a:r>
            <a:rPr lang="en-GB" sz="3400" kern="1200" dirty="0"/>
            <a:t>To investigate whether those reporting exercise for weight loss (EWL) or maladaptive exercise, as compared to those who do not report EWL,  also present with higher levels of other ED behaviours in adolescence.</a:t>
          </a:r>
          <a:endParaRPr lang="en-US" sz="3400" kern="1200" dirty="0"/>
        </a:p>
      </dsp:txBody>
      <dsp:txXfrm>
        <a:off x="0" y="2175669"/>
        <a:ext cx="10515600" cy="2175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9F989-E9EC-4D4E-B07A-EE9AEC09FA9C}">
      <dsp:nvSpPr>
        <dsp:cNvPr id="0" name=""/>
        <dsp:cNvSpPr/>
      </dsp:nvSpPr>
      <dsp:spPr>
        <a:xfrm>
          <a:off x="255764" y="831166"/>
          <a:ext cx="1261965" cy="170096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Do you exercise?</a:t>
          </a:r>
          <a:endParaRPr lang="en-US" sz="2000" kern="1200" dirty="0"/>
        </a:p>
      </dsp:txBody>
      <dsp:txXfrm>
        <a:off x="292726" y="868128"/>
        <a:ext cx="1188041" cy="1627042"/>
      </dsp:txXfrm>
    </dsp:sp>
    <dsp:sp modelId="{D199C70B-D5E3-4744-9BED-63EEA9443A80}">
      <dsp:nvSpPr>
        <dsp:cNvPr id="0" name=""/>
        <dsp:cNvSpPr/>
      </dsp:nvSpPr>
      <dsp:spPr>
        <a:xfrm rot="17783613">
          <a:off x="1225528" y="1200789"/>
          <a:ext cx="1052097" cy="19291"/>
        </a:xfrm>
        <a:custGeom>
          <a:avLst/>
          <a:gdLst/>
          <a:ahLst/>
          <a:cxnLst/>
          <a:rect l="0" t="0" r="0" b="0"/>
          <a:pathLst>
            <a:path>
              <a:moveTo>
                <a:pt x="0" y="9645"/>
              </a:moveTo>
              <a:lnTo>
                <a:pt x="1052097" y="9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725274" y="1184132"/>
        <a:ext cx="52604" cy="52604"/>
      </dsp:txXfrm>
    </dsp:sp>
    <dsp:sp modelId="{598301EF-89A1-D443-887B-DC0508687C70}">
      <dsp:nvSpPr>
        <dsp:cNvPr id="0" name=""/>
        <dsp:cNvSpPr/>
      </dsp:nvSpPr>
      <dsp:spPr>
        <a:xfrm>
          <a:off x="1985424" y="650"/>
          <a:ext cx="1180914" cy="147713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NO: NO EXERCISE  FOR WL</a:t>
          </a:r>
          <a:endParaRPr lang="en-US" sz="2000" b="1" kern="1200" dirty="0"/>
        </a:p>
      </dsp:txBody>
      <dsp:txXfrm>
        <a:off x="2020012" y="35238"/>
        <a:ext cx="1111738" cy="1407963"/>
      </dsp:txXfrm>
    </dsp:sp>
    <dsp:sp modelId="{1766886E-0BD8-8943-953F-B658A4775B13}">
      <dsp:nvSpPr>
        <dsp:cNvPr id="0" name=""/>
        <dsp:cNvSpPr/>
      </dsp:nvSpPr>
      <dsp:spPr>
        <a:xfrm rot="3547854">
          <a:off x="1295805" y="2063211"/>
          <a:ext cx="911543" cy="19291"/>
        </a:xfrm>
        <a:custGeom>
          <a:avLst/>
          <a:gdLst/>
          <a:ahLst/>
          <a:cxnLst/>
          <a:rect l="0" t="0" r="0" b="0"/>
          <a:pathLst>
            <a:path>
              <a:moveTo>
                <a:pt x="0" y="9645"/>
              </a:moveTo>
              <a:lnTo>
                <a:pt x="911543" y="9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728788" y="2050068"/>
        <a:ext cx="45577" cy="45577"/>
      </dsp:txXfrm>
    </dsp:sp>
    <dsp:sp modelId="{ADC29BA8-9A65-C94B-BF40-15C02CDDF3AB}">
      <dsp:nvSpPr>
        <dsp:cNvPr id="0" name=""/>
        <dsp:cNvSpPr/>
      </dsp:nvSpPr>
      <dsp:spPr>
        <a:xfrm>
          <a:off x="1985424" y="1565483"/>
          <a:ext cx="1208309" cy="1797165"/>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YES</a:t>
          </a:r>
          <a:endParaRPr lang="en-US" sz="2000" b="1" kern="1200" dirty="0"/>
        </a:p>
      </dsp:txBody>
      <dsp:txXfrm>
        <a:off x="2020814" y="1600873"/>
        <a:ext cx="1137529" cy="1726385"/>
      </dsp:txXfrm>
    </dsp:sp>
    <dsp:sp modelId="{3162DEE5-4DA9-9A4F-9B4C-9B2B8FB3841F}">
      <dsp:nvSpPr>
        <dsp:cNvPr id="0" name=""/>
        <dsp:cNvSpPr/>
      </dsp:nvSpPr>
      <dsp:spPr>
        <a:xfrm>
          <a:off x="3193733" y="2454419"/>
          <a:ext cx="467693" cy="19291"/>
        </a:xfrm>
        <a:custGeom>
          <a:avLst/>
          <a:gdLst/>
          <a:ahLst/>
          <a:cxnLst/>
          <a:rect l="0" t="0" r="0" b="0"/>
          <a:pathLst>
            <a:path>
              <a:moveTo>
                <a:pt x="0" y="9645"/>
              </a:moveTo>
              <a:lnTo>
                <a:pt x="467693"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415888" y="2452373"/>
        <a:ext cx="23384" cy="23384"/>
      </dsp:txXfrm>
    </dsp:sp>
    <dsp:sp modelId="{13D79809-3370-DC4C-AF0C-75A8D89B06D3}">
      <dsp:nvSpPr>
        <dsp:cNvPr id="0" name=""/>
        <dsp:cNvSpPr/>
      </dsp:nvSpPr>
      <dsp:spPr>
        <a:xfrm>
          <a:off x="3661427" y="1644444"/>
          <a:ext cx="1642165" cy="1639242"/>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 you Exercise to lose weight or avoid gaining weight?</a:t>
          </a:r>
        </a:p>
      </dsp:txBody>
      <dsp:txXfrm>
        <a:off x="3709439" y="1692456"/>
        <a:ext cx="1546141" cy="1543218"/>
      </dsp:txXfrm>
    </dsp:sp>
    <dsp:sp modelId="{CB7AE8DC-DEC0-6B4D-947C-05714C56F007}">
      <dsp:nvSpPr>
        <dsp:cNvPr id="0" name=""/>
        <dsp:cNvSpPr/>
      </dsp:nvSpPr>
      <dsp:spPr>
        <a:xfrm rot="18150842">
          <a:off x="5102380" y="2087552"/>
          <a:ext cx="870117" cy="19291"/>
        </a:xfrm>
        <a:custGeom>
          <a:avLst/>
          <a:gdLst/>
          <a:ahLst/>
          <a:cxnLst/>
          <a:rect l="0" t="0" r="0" b="0"/>
          <a:pathLst>
            <a:path>
              <a:moveTo>
                <a:pt x="0" y="9645"/>
              </a:moveTo>
              <a:lnTo>
                <a:pt x="870117"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515686" y="2075445"/>
        <a:ext cx="43505" cy="43505"/>
      </dsp:txXfrm>
    </dsp:sp>
    <dsp:sp modelId="{E72B8CE1-1608-9F47-A2EB-9771DBC8970B}">
      <dsp:nvSpPr>
        <dsp:cNvPr id="0" name=""/>
        <dsp:cNvSpPr/>
      </dsp:nvSpPr>
      <dsp:spPr>
        <a:xfrm>
          <a:off x="5771286" y="1007401"/>
          <a:ext cx="1307530" cy="144585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NO: NO EXERCISE FOR WL</a:t>
          </a:r>
          <a:endParaRPr lang="en-US" sz="2000" b="1" kern="1200" dirty="0"/>
        </a:p>
      </dsp:txBody>
      <dsp:txXfrm>
        <a:off x="5809582" y="1045697"/>
        <a:ext cx="1230938" cy="1369265"/>
      </dsp:txXfrm>
    </dsp:sp>
    <dsp:sp modelId="{86A55D2B-97EB-BA42-9789-3DC16DAFFE16}">
      <dsp:nvSpPr>
        <dsp:cNvPr id="0" name=""/>
        <dsp:cNvSpPr/>
      </dsp:nvSpPr>
      <dsp:spPr>
        <a:xfrm rot="3517136">
          <a:off x="5088362" y="2837807"/>
          <a:ext cx="898154" cy="19291"/>
        </a:xfrm>
        <a:custGeom>
          <a:avLst/>
          <a:gdLst/>
          <a:ahLst/>
          <a:cxnLst/>
          <a:rect l="0" t="0" r="0" b="0"/>
          <a:pathLst>
            <a:path>
              <a:moveTo>
                <a:pt x="0" y="9645"/>
              </a:moveTo>
              <a:lnTo>
                <a:pt x="898154"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514985" y="2824999"/>
        <a:ext cx="44907" cy="44907"/>
      </dsp:txXfrm>
    </dsp:sp>
    <dsp:sp modelId="{F06626E8-88A3-C749-89A2-4B843F5C746E}">
      <dsp:nvSpPr>
        <dsp:cNvPr id="0" name=""/>
        <dsp:cNvSpPr/>
      </dsp:nvSpPr>
      <dsp:spPr>
        <a:xfrm>
          <a:off x="5771286" y="2540951"/>
          <a:ext cx="1192817" cy="137977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YES</a:t>
          </a:r>
          <a:endParaRPr lang="en-US" sz="2000" kern="1200" dirty="0"/>
        </a:p>
      </dsp:txBody>
      <dsp:txXfrm>
        <a:off x="5806222" y="2575887"/>
        <a:ext cx="1122945" cy="1309905"/>
      </dsp:txXfrm>
    </dsp:sp>
    <dsp:sp modelId="{51E3374C-CC48-CD4D-8E32-E43564143C34}">
      <dsp:nvSpPr>
        <dsp:cNvPr id="0" name=""/>
        <dsp:cNvSpPr/>
      </dsp:nvSpPr>
      <dsp:spPr>
        <a:xfrm>
          <a:off x="6964103" y="3221194"/>
          <a:ext cx="467693" cy="19291"/>
        </a:xfrm>
        <a:custGeom>
          <a:avLst/>
          <a:gdLst/>
          <a:ahLst/>
          <a:cxnLst/>
          <a:rect l="0" t="0" r="0" b="0"/>
          <a:pathLst>
            <a:path>
              <a:moveTo>
                <a:pt x="0" y="9645"/>
              </a:moveTo>
              <a:lnTo>
                <a:pt x="467693"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186258" y="3219148"/>
        <a:ext cx="23384" cy="23384"/>
      </dsp:txXfrm>
    </dsp:sp>
    <dsp:sp modelId="{A0B2FECD-6ECC-5243-A561-6B3F9A08802B}">
      <dsp:nvSpPr>
        <dsp:cNvPr id="0" name=""/>
        <dsp:cNvSpPr/>
      </dsp:nvSpPr>
      <dsp:spPr>
        <a:xfrm>
          <a:off x="7431797" y="1384023"/>
          <a:ext cx="1610701" cy="3693633"/>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 you exercise when sick or injured? </a:t>
          </a:r>
        </a:p>
        <a:p>
          <a:pPr marL="0" lvl="0" indent="0" algn="ctr" defTabSz="889000">
            <a:lnSpc>
              <a:spcPct val="90000"/>
            </a:lnSpc>
            <a:spcBef>
              <a:spcPct val="0"/>
            </a:spcBef>
            <a:spcAft>
              <a:spcPct val="35000"/>
            </a:spcAft>
            <a:buNone/>
          </a:pPr>
          <a:r>
            <a:rPr lang="en-US" sz="2000" kern="1200" dirty="0"/>
            <a:t>OR </a:t>
          </a:r>
        </a:p>
        <a:p>
          <a:pPr marL="0" lvl="0" indent="0" algn="ctr" defTabSz="889000">
            <a:lnSpc>
              <a:spcPct val="90000"/>
            </a:lnSpc>
            <a:spcBef>
              <a:spcPct val="0"/>
            </a:spcBef>
            <a:spcAft>
              <a:spcPct val="35000"/>
            </a:spcAft>
            <a:buNone/>
          </a:pPr>
          <a:r>
            <a:rPr lang="en-US" sz="2000" kern="1200" dirty="0"/>
            <a:t>Was it hard to do schoolwork or work because of amount of exercise performed?</a:t>
          </a:r>
        </a:p>
      </dsp:txBody>
      <dsp:txXfrm>
        <a:off x="7478973" y="1431199"/>
        <a:ext cx="1516349" cy="3599281"/>
      </dsp:txXfrm>
    </dsp:sp>
    <dsp:sp modelId="{B3295CA9-2834-6448-B40C-340823299C20}">
      <dsp:nvSpPr>
        <dsp:cNvPr id="0" name=""/>
        <dsp:cNvSpPr/>
      </dsp:nvSpPr>
      <dsp:spPr>
        <a:xfrm rot="17529095">
          <a:off x="8656158" y="2646783"/>
          <a:ext cx="1240374" cy="19291"/>
        </a:xfrm>
        <a:custGeom>
          <a:avLst/>
          <a:gdLst/>
          <a:ahLst/>
          <a:cxnLst/>
          <a:rect l="0" t="0" r="0" b="0"/>
          <a:pathLst>
            <a:path>
              <a:moveTo>
                <a:pt x="0" y="9645"/>
              </a:moveTo>
              <a:lnTo>
                <a:pt x="1240374"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45336" y="2625420"/>
        <a:ext cx="62018" cy="62018"/>
      </dsp:txXfrm>
    </dsp:sp>
    <dsp:sp modelId="{4EB86A20-2EC2-2244-AD19-1D05130CF32A}">
      <dsp:nvSpPr>
        <dsp:cNvPr id="0" name=""/>
        <dsp:cNvSpPr/>
      </dsp:nvSpPr>
      <dsp:spPr>
        <a:xfrm>
          <a:off x="9510192" y="1007682"/>
          <a:ext cx="1293991" cy="2148671"/>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NO:</a:t>
          </a:r>
        </a:p>
        <a:p>
          <a:pPr marL="0" lvl="0" indent="0" algn="ctr" defTabSz="889000">
            <a:lnSpc>
              <a:spcPct val="90000"/>
            </a:lnSpc>
            <a:spcBef>
              <a:spcPct val="0"/>
            </a:spcBef>
            <a:spcAft>
              <a:spcPct val="35000"/>
            </a:spcAft>
            <a:buNone/>
          </a:pPr>
          <a:r>
            <a:rPr lang="en-US" sz="2000" b="1" kern="1200"/>
            <a:t> EXERCISE FOR WEIGHT LOSS</a:t>
          </a:r>
          <a:endParaRPr lang="en-US" sz="2000" b="1" kern="1200" dirty="0"/>
        </a:p>
      </dsp:txBody>
      <dsp:txXfrm>
        <a:off x="9548092" y="1045582"/>
        <a:ext cx="1218191" cy="2072871"/>
      </dsp:txXfrm>
    </dsp:sp>
    <dsp:sp modelId="{AA28F78E-8CFB-814D-8FF9-70E8E9B1640B}">
      <dsp:nvSpPr>
        <dsp:cNvPr id="0" name=""/>
        <dsp:cNvSpPr/>
      </dsp:nvSpPr>
      <dsp:spPr>
        <a:xfrm rot="4038137">
          <a:off x="8670319" y="3780285"/>
          <a:ext cx="1212051" cy="19291"/>
        </a:xfrm>
        <a:custGeom>
          <a:avLst/>
          <a:gdLst/>
          <a:ahLst/>
          <a:cxnLst/>
          <a:rect l="0" t="0" r="0" b="0"/>
          <a:pathLst>
            <a:path>
              <a:moveTo>
                <a:pt x="0" y="9645"/>
              </a:moveTo>
              <a:lnTo>
                <a:pt x="1212051"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46044" y="3759630"/>
        <a:ext cx="60602" cy="60602"/>
      </dsp:txXfrm>
    </dsp:sp>
    <dsp:sp modelId="{FD1E24A4-F4AC-FF47-AE39-CDF9250EDD87}">
      <dsp:nvSpPr>
        <dsp:cNvPr id="0" name=""/>
        <dsp:cNvSpPr/>
      </dsp:nvSpPr>
      <dsp:spPr>
        <a:xfrm>
          <a:off x="9510192" y="3244046"/>
          <a:ext cx="1867243" cy="2209951"/>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YES: </a:t>
          </a:r>
        </a:p>
        <a:p>
          <a:pPr marL="0" lvl="0" indent="0" algn="ctr" defTabSz="889000">
            <a:lnSpc>
              <a:spcPct val="90000"/>
            </a:lnSpc>
            <a:spcBef>
              <a:spcPct val="0"/>
            </a:spcBef>
            <a:spcAft>
              <a:spcPct val="35000"/>
            </a:spcAft>
            <a:buNone/>
          </a:pPr>
          <a:r>
            <a:rPr lang="en-US" sz="2000" b="1" kern="1200" dirty="0"/>
            <a:t> MALADAPTIVE EXERCISE</a:t>
          </a:r>
        </a:p>
      </dsp:txBody>
      <dsp:txXfrm>
        <a:off x="9564882" y="3298736"/>
        <a:ext cx="1757863" cy="21005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95577-E7D5-ED4A-B138-52BE8DA683E0}">
      <dsp:nvSpPr>
        <dsp:cNvPr id="0" name=""/>
        <dsp:cNvSpPr/>
      </dsp:nvSpPr>
      <dsp:spPr>
        <a:xfrm>
          <a:off x="4929" y="381262"/>
          <a:ext cx="1889521" cy="4608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IV</a:t>
          </a:r>
        </a:p>
      </dsp:txBody>
      <dsp:txXfrm>
        <a:off x="4929" y="381262"/>
        <a:ext cx="1889521" cy="460800"/>
      </dsp:txXfrm>
    </dsp:sp>
    <dsp:sp modelId="{81ED1AB2-B916-354E-9CB8-0FDBE6E993C2}">
      <dsp:nvSpPr>
        <dsp:cNvPr id="0" name=""/>
        <dsp:cNvSpPr/>
      </dsp:nvSpPr>
      <dsp:spPr>
        <a:xfrm>
          <a:off x="4929" y="842062"/>
          <a:ext cx="1889521" cy="31280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Exercise-based group; No EWL as reference group		</a:t>
          </a:r>
        </a:p>
      </dsp:txBody>
      <dsp:txXfrm>
        <a:off x="4929" y="842062"/>
        <a:ext cx="1889521" cy="3128013"/>
      </dsp:txXfrm>
    </dsp:sp>
    <dsp:sp modelId="{B0BF938C-F755-4540-841C-D58C50F73274}">
      <dsp:nvSpPr>
        <dsp:cNvPr id="0" name=""/>
        <dsp:cNvSpPr/>
      </dsp:nvSpPr>
      <dsp:spPr>
        <a:xfrm>
          <a:off x="2158984" y="381262"/>
          <a:ext cx="1889521" cy="4608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DVs</a:t>
          </a:r>
        </a:p>
      </dsp:txBody>
      <dsp:txXfrm>
        <a:off x="2158984" y="381262"/>
        <a:ext cx="1889521" cy="460800"/>
      </dsp:txXfrm>
    </dsp:sp>
    <dsp:sp modelId="{FF455191-CB1B-A745-BD57-75C06DC945B4}">
      <dsp:nvSpPr>
        <dsp:cNvPr id="0" name=""/>
        <dsp:cNvSpPr/>
      </dsp:nvSpPr>
      <dsp:spPr>
        <a:xfrm>
          <a:off x="2158984" y="842062"/>
          <a:ext cx="1889521" cy="31280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ED Behaviors at ages 14 and 16</a:t>
          </a:r>
        </a:p>
      </dsp:txBody>
      <dsp:txXfrm>
        <a:off x="2158984" y="842062"/>
        <a:ext cx="1889521" cy="3128013"/>
      </dsp:txXfrm>
    </dsp:sp>
    <dsp:sp modelId="{AE346209-5AC2-C549-9509-42336396F265}">
      <dsp:nvSpPr>
        <dsp:cNvPr id="0" name=""/>
        <dsp:cNvSpPr/>
      </dsp:nvSpPr>
      <dsp:spPr>
        <a:xfrm>
          <a:off x="4313039" y="381262"/>
          <a:ext cx="1889521" cy="4608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Statistical Approach</a:t>
          </a:r>
        </a:p>
      </dsp:txBody>
      <dsp:txXfrm>
        <a:off x="4313039" y="381262"/>
        <a:ext cx="1889521" cy="460800"/>
      </dsp:txXfrm>
    </dsp:sp>
    <dsp:sp modelId="{32572F15-2586-B341-9BE7-7E9825C81809}">
      <dsp:nvSpPr>
        <dsp:cNvPr id="0" name=""/>
        <dsp:cNvSpPr/>
      </dsp:nvSpPr>
      <dsp:spPr>
        <a:xfrm>
          <a:off x="4313039" y="842062"/>
          <a:ext cx="1889521" cy="31280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Linear Regression - ED cognitions</a:t>
          </a:r>
        </a:p>
        <a:p>
          <a:pPr marL="171450" lvl="1" indent="-171450" algn="l" defTabSz="711200">
            <a:lnSpc>
              <a:spcPct val="90000"/>
            </a:lnSpc>
            <a:spcBef>
              <a:spcPct val="0"/>
            </a:spcBef>
            <a:spcAft>
              <a:spcPct val="15000"/>
            </a:spcAft>
            <a:buChar char="•"/>
          </a:pPr>
          <a:r>
            <a:rPr lang="en-US" sz="1600" kern="1200" dirty="0"/>
            <a:t>Logistic Regression - ED behaviors</a:t>
          </a:r>
        </a:p>
      </dsp:txBody>
      <dsp:txXfrm>
        <a:off x="4313039" y="842062"/>
        <a:ext cx="1889521" cy="3128013"/>
      </dsp:txXfrm>
    </dsp:sp>
    <dsp:sp modelId="{AEA0D026-1079-F340-8864-4DABA1C44139}">
      <dsp:nvSpPr>
        <dsp:cNvPr id="0" name=""/>
        <dsp:cNvSpPr/>
      </dsp:nvSpPr>
      <dsp:spPr>
        <a:xfrm>
          <a:off x="6467094" y="381262"/>
          <a:ext cx="1889521" cy="4608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Covariates</a:t>
          </a:r>
        </a:p>
      </dsp:txBody>
      <dsp:txXfrm>
        <a:off x="6467094" y="381262"/>
        <a:ext cx="1889521" cy="460800"/>
      </dsp:txXfrm>
    </dsp:sp>
    <dsp:sp modelId="{BC8369A7-943A-E14D-8797-3D40E0A568E3}">
      <dsp:nvSpPr>
        <dsp:cNvPr id="0" name=""/>
        <dsp:cNvSpPr/>
      </dsp:nvSpPr>
      <dsp:spPr>
        <a:xfrm>
          <a:off x="6467094" y="842062"/>
          <a:ext cx="1889521" cy="31280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Age 14</a:t>
          </a:r>
          <a:r>
            <a:rPr lang="en-US" sz="1600" kern="1200" dirty="0"/>
            <a:t>: BMI, ethnicity, maternal education</a:t>
          </a:r>
        </a:p>
        <a:p>
          <a:pPr marL="171450" lvl="1" indent="-171450" algn="l" defTabSz="711200">
            <a:lnSpc>
              <a:spcPct val="90000"/>
            </a:lnSpc>
            <a:spcBef>
              <a:spcPct val="0"/>
            </a:spcBef>
            <a:spcAft>
              <a:spcPct val="15000"/>
            </a:spcAft>
            <a:buChar char="•"/>
          </a:pPr>
          <a:r>
            <a:rPr lang="en-US" sz="1600" b="1" kern="1200" dirty="0"/>
            <a:t>Age 16: </a:t>
          </a:r>
          <a:r>
            <a:rPr lang="en-US" sz="1600" kern="1200" dirty="0"/>
            <a:t>Age 14 BMI, ethnicity, maternal education, Age 14 ED behaviors</a:t>
          </a:r>
        </a:p>
      </dsp:txBody>
      <dsp:txXfrm>
        <a:off x="6467094" y="842062"/>
        <a:ext cx="1889521" cy="3128013"/>
      </dsp:txXfrm>
    </dsp:sp>
    <dsp:sp modelId="{E91AA5D9-B8A9-744B-A2F8-3F8EFFAF4314}">
      <dsp:nvSpPr>
        <dsp:cNvPr id="0" name=""/>
        <dsp:cNvSpPr/>
      </dsp:nvSpPr>
      <dsp:spPr>
        <a:xfrm>
          <a:off x="8621148" y="381262"/>
          <a:ext cx="1889521" cy="4608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Missing Data</a:t>
          </a:r>
        </a:p>
      </dsp:txBody>
      <dsp:txXfrm>
        <a:off x="8621148" y="381262"/>
        <a:ext cx="1889521" cy="460800"/>
      </dsp:txXfrm>
    </dsp:sp>
    <dsp:sp modelId="{5D324C73-FBC1-E848-A8FA-687D82F58981}">
      <dsp:nvSpPr>
        <dsp:cNvPr id="0" name=""/>
        <dsp:cNvSpPr/>
      </dsp:nvSpPr>
      <dsp:spPr>
        <a:xfrm>
          <a:off x="8621148" y="842062"/>
          <a:ext cx="1889521" cy="312801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Multiple imputation</a:t>
          </a:r>
          <a:r>
            <a:rPr lang="en-US" sz="1600" kern="1200" dirty="0"/>
            <a:t>: to account for missing data on sociodemographic variables: child ethnicity (11.0% missing), maternal education (10.9% missing), maternal parity (10.6% missing). </a:t>
          </a:r>
        </a:p>
      </dsp:txBody>
      <dsp:txXfrm>
        <a:off x="8621148" y="842062"/>
        <a:ext cx="1889521" cy="3128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9F989-E9EC-4D4E-B07A-EE9AEC09FA9C}">
      <dsp:nvSpPr>
        <dsp:cNvPr id="0" name=""/>
        <dsp:cNvSpPr/>
      </dsp:nvSpPr>
      <dsp:spPr>
        <a:xfrm>
          <a:off x="255764" y="831166"/>
          <a:ext cx="1261965" cy="170096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Do you exercise?</a:t>
          </a:r>
          <a:endParaRPr lang="en-US" sz="2000" kern="1200" dirty="0"/>
        </a:p>
      </dsp:txBody>
      <dsp:txXfrm>
        <a:off x="292726" y="868128"/>
        <a:ext cx="1188041" cy="1627042"/>
      </dsp:txXfrm>
    </dsp:sp>
    <dsp:sp modelId="{D199C70B-D5E3-4744-9BED-63EEA9443A80}">
      <dsp:nvSpPr>
        <dsp:cNvPr id="0" name=""/>
        <dsp:cNvSpPr/>
      </dsp:nvSpPr>
      <dsp:spPr>
        <a:xfrm rot="17783613">
          <a:off x="1225528" y="1200789"/>
          <a:ext cx="1052097" cy="19291"/>
        </a:xfrm>
        <a:custGeom>
          <a:avLst/>
          <a:gdLst/>
          <a:ahLst/>
          <a:cxnLst/>
          <a:rect l="0" t="0" r="0" b="0"/>
          <a:pathLst>
            <a:path>
              <a:moveTo>
                <a:pt x="0" y="9645"/>
              </a:moveTo>
              <a:lnTo>
                <a:pt x="1052097" y="9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725274" y="1184132"/>
        <a:ext cx="52604" cy="52604"/>
      </dsp:txXfrm>
    </dsp:sp>
    <dsp:sp modelId="{598301EF-89A1-D443-887B-DC0508687C70}">
      <dsp:nvSpPr>
        <dsp:cNvPr id="0" name=""/>
        <dsp:cNvSpPr/>
      </dsp:nvSpPr>
      <dsp:spPr>
        <a:xfrm>
          <a:off x="1985424" y="650"/>
          <a:ext cx="1180914" cy="1477139"/>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NO: NO EXERCISE  FOR WL</a:t>
          </a:r>
        </a:p>
      </dsp:txBody>
      <dsp:txXfrm>
        <a:off x="2020012" y="35238"/>
        <a:ext cx="1111738" cy="1407963"/>
      </dsp:txXfrm>
    </dsp:sp>
    <dsp:sp modelId="{1766886E-0BD8-8943-953F-B658A4775B13}">
      <dsp:nvSpPr>
        <dsp:cNvPr id="0" name=""/>
        <dsp:cNvSpPr/>
      </dsp:nvSpPr>
      <dsp:spPr>
        <a:xfrm rot="3547854">
          <a:off x="1295805" y="2063211"/>
          <a:ext cx="911543" cy="19291"/>
        </a:xfrm>
        <a:custGeom>
          <a:avLst/>
          <a:gdLst/>
          <a:ahLst/>
          <a:cxnLst/>
          <a:rect l="0" t="0" r="0" b="0"/>
          <a:pathLst>
            <a:path>
              <a:moveTo>
                <a:pt x="0" y="9645"/>
              </a:moveTo>
              <a:lnTo>
                <a:pt x="911543" y="9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728788" y="2050068"/>
        <a:ext cx="45577" cy="45577"/>
      </dsp:txXfrm>
    </dsp:sp>
    <dsp:sp modelId="{ADC29BA8-9A65-C94B-BF40-15C02CDDF3AB}">
      <dsp:nvSpPr>
        <dsp:cNvPr id="0" name=""/>
        <dsp:cNvSpPr/>
      </dsp:nvSpPr>
      <dsp:spPr>
        <a:xfrm>
          <a:off x="1985424" y="1565483"/>
          <a:ext cx="1208309" cy="1797165"/>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YES</a:t>
          </a:r>
          <a:endParaRPr lang="en-US" sz="2000" b="1" kern="1200" dirty="0"/>
        </a:p>
      </dsp:txBody>
      <dsp:txXfrm>
        <a:off x="2020814" y="1600873"/>
        <a:ext cx="1137529" cy="1726385"/>
      </dsp:txXfrm>
    </dsp:sp>
    <dsp:sp modelId="{3162DEE5-4DA9-9A4F-9B4C-9B2B8FB3841F}">
      <dsp:nvSpPr>
        <dsp:cNvPr id="0" name=""/>
        <dsp:cNvSpPr/>
      </dsp:nvSpPr>
      <dsp:spPr>
        <a:xfrm>
          <a:off x="3193733" y="2454419"/>
          <a:ext cx="467693" cy="19291"/>
        </a:xfrm>
        <a:custGeom>
          <a:avLst/>
          <a:gdLst/>
          <a:ahLst/>
          <a:cxnLst/>
          <a:rect l="0" t="0" r="0" b="0"/>
          <a:pathLst>
            <a:path>
              <a:moveTo>
                <a:pt x="0" y="9645"/>
              </a:moveTo>
              <a:lnTo>
                <a:pt x="467693"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415888" y="2452373"/>
        <a:ext cx="23384" cy="23384"/>
      </dsp:txXfrm>
    </dsp:sp>
    <dsp:sp modelId="{13D79809-3370-DC4C-AF0C-75A8D89B06D3}">
      <dsp:nvSpPr>
        <dsp:cNvPr id="0" name=""/>
        <dsp:cNvSpPr/>
      </dsp:nvSpPr>
      <dsp:spPr>
        <a:xfrm>
          <a:off x="3661427" y="1644444"/>
          <a:ext cx="1642165" cy="1639242"/>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 you Exercise to lose weight or avoid gaining weight?</a:t>
          </a:r>
        </a:p>
      </dsp:txBody>
      <dsp:txXfrm>
        <a:off x="3709439" y="1692456"/>
        <a:ext cx="1546141" cy="1543218"/>
      </dsp:txXfrm>
    </dsp:sp>
    <dsp:sp modelId="{CB7AE8DC-DEC0-6B4D-947C-05714C56F007}">
      <dsp:nvSpPr>
        <dsp:cNvPr id="0" name=""/>
        <dsp:cNvSpPr/>
      </dsp:nvSpPr>
      <dsp:spPr>
        <a:xfrm rot="18150842">
          <a:off x="5102380" y="2087552"/>
          <a:ext cx="870117" cy="19291"/>
        </a:xfrm>
        <a:custGeom>
          <a:avLst/>
          <a:gdLst/>
          <a:ahLst/>
          <a:cxnLst/>
          <a:rect l="0" t="0" r="0" b="0"/>
          <a:pathLst>
            <a:path>
              <a:moveTo>
                <a:pt x="0" y="9645"/>
              </a:moveTo>
              <a:lnTo>
                <a:pt x="870117"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515686" y="2075445"/>
        <a:ext cx="43505" cy="43505"/>
      </dsp:txXfrm>
    </dsp:sp>
    <dsp:sp modelId="{E72B8CE1-1608-9F47-A2EB-9771DBC8970B}">
      <dsp:nvSpPr>
        <dsp:cNvPr id="0" name=""/>
        <dsp:cNvSpPr/>
      </dsp:nvSpPr>
      <dsp:spPr>
        <a:xfrm>
          <a:off x="5771286" y="1007401"/>
          <a:ext cx="1307530" cy="144585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NO: NO EXERCISE FOR WL</a:t>
          </a:r>
        </a:p>
      </dsp:txBody>
      <dsp:txXfrm>
        <a:off x="5809582" y="1045697"/>
        <a:ext cx="1230938" cy="1369265"/>
      </dsp:txXfrm>
    </dsp:sp>
    <dsp:sp modelId="{86A55D2B-97EB-BA42-9789-3DC16DAFFE16}">
      <dsp:nvSpPr>
        <dsp:cNvPr id="0" name=""/>
        <dsp:cNvSpPr/>
      </dsp:nvSpPr>
      <dsp:spPr>
        <a:xfrm rot="3517136">
          <a:off x="5088362" y="2837807"/>
          <a:ext cx="898154" cy="19291"/>
        </a:xfrm>
        <a:custGeom>
          <a:avLst/>
          <a:gdLst/>
          <a:ahLst/>
          <a:cxnLst/>
          <a:rect l="0" t="0" r="0" b="0"/>
          <a:pathLst>
            <a:path>
              <a:moveTo>
                <a:pt x="0" y="9645"/>
              </a:moveTo>
              <a:lnTo>
                <a:pt x="898154"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514985" y="2824999"/>
        <a:ext cx="44907" cy="44907"/>
      </dsp:txXfrm>
    </dsp:sp>
    <dsp:sp modelId="{F06626E8-88A3-C749-89A2-4B843F5C746E}">
      <dsp:nvSpPr>
        <dsp:cNvPr id="0" name=""/>
        <dsp:cNvSpPr/>
      </dsp:nvSpPr>
      <dsp:spPr>
        <a:xfrm>
          <a:off x="5771286" y="2540951"/>
          <a:ext cx="1192817" cy="137977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YES</a:t>
          </a:r>
          <a:endParaRPr lang="en-US" sz="2000" kern="1200" dirty="0"/>
        </a:p>
      </dsp:txBody>
      <dsp:txXfrm>
        <a:off x="5806222" y="2575887"/>
        <a:ext cx="1122945" cy="1309905"/>
      </dsp:txXfrm>
    </dsp:sp>
    <dsp:sp modelId="{51E3374C-CC48-CD4D-8E32-E43564143C34}">
      <dsp:nvSpPr>
        <dsp:cNvPr id="0" name=""/>
        <dsp:cNvSpPr/>
      </dsp:nvSpPr>
      <dsp:spPr>
        <a:xfrm>
          <a:off x="6964103" y="3221194"/>
          <a:ext cx="467693" cy="19291"/>
        </a:xfrm>
        <a:custGeom>
          <a:avLst/>
          <a:gdLst/>
          <a:ahLst/>
          <a:cxnLst/>
          <a:rect l="0" t="0" r="0" b="0"/>
          <a:pathLst>
            <a:path>
              <a:moveTo>
                <a:pt x="0" y="9645"/>
              </a:moveTo>
              <a:lnTo>
                <a:pt x="467693"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186258" y="3219148"/>
        <a:ext cx="23384" cy="23384"/>
      </dsp:txXfrm>
    </dsp:sp>
    <dsp:sp modelId="{A0B2FECD-6ECC-5243-A561-6B3F9A08802B}">
      <dsp:nvSpPr>
        <dsp:cNvPr id="0" name=""/>
        <dsp:cNvSpPr/>
      </dsp:nvSpPr>
      <dsp:spPr>
        <a:xfrm>
          <a:off x="7431797" y="1384023"/>
          <a:ext cx="1610701" cy="3693633"/>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 you exercise when sick or injured? </a:t>
          </a:r>
        </a:p>
        <a:p>
          <a:pPr marL="0" lvl="0" indent="0" algn="ctr" defTabSz="889000">
            <a:lnSpc>
              <a:spcPct val="90000"/>
            </a:lnSpc>
            <a:spcBef>
              <a:spcPct val="0"/>
            </a:spcBef>
            <a:spcAft>
              <a:spcPct val="35000"/>
            </a:spcAft>
            <a:buNone/>
          </a:pPr>
          <a:r>
            <a:rPr lang="en-US" sz="2000" kern="1200" dirty="0"/>
            <a:t>OR </a:t>
          </a:r>
        </a:p>
        <a:p>
          <a:pPr marL="0" lvl="0" indent="0" algn="ctr" defTabSz="889000">
            <a:lnSpc>
              <a:spcPct val="90000"/>
            </a:lnSpc>
            <a:spcBef>
              <a:spcPct val="0"/>
            </a:spcBef>
            <a:spcAft>
              <a:spcPct val="35000"/>
            </a:spcAft>
            <a:buNone/>
          </a:pPr>
          <a:r>
            <a:rPr lang="en-US" sz="2000" kern="1200" dirty="0"/>
            <a:t>Was it hard to do schoolwork or work because of amount of exercise performed?</a:t>
          </a:r>
        </a:p>
      </dsp:txBody>
      <dsp:txXfrm>
        <a:off x="7478973" y="1431199"/>
        <a:ext cx="1516349" cy="3599281"/>
      </dsp:txXfrm>
    </dsp:sp>
    <dsp:sp modelId="{B3295CA9-2834-6448-B40C-340823299C20}">
      <dsp:nvSpPr>
        <dsp:cNvPr id="0" name=""/>
        <dsp:cNvSpPr/>
      </dsp:nvSpPr>
      <dsp:spPr>
        <a:xfrm rot="17529095">
          <a:off x="8656158" y="2646783"/>
          <a:ext cx="1240374" cy="19291"/>
        </a:xfrm>
        <a:custGeom>
          <a:avLst/>
          <a:gdLst/>
          <a:ahLst/>
          <a:cxnLst/>
          <a:rect l="0" t="0" r="0" b="0"/>
          <a:pathLst>
            <a:path>
              <a:moveTo>
                <a:pt x="0" y="9645"/>
              </a:moveTo>
              <a:lnTo>
                <a:pt x="1240374"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45336" y="2625420"/>
        <a:ext cx="62018" cy="62018"/>
      </dsp:txXfrm>
    </dsp:sp>
    <dsp:sp modelId="{4EB86A20-2EC2-2244-AD19-1D05130CF32A}">
      <dsp:nvSpPr>
        <dsp:cNvPr id="0" name=""/>
        <dsp:cNvSpPr/>
      </dsp:nvSpPr>
      <dsp:spPr>
        <a:xfrm>
          <a:off x="9510192" y="1007682"/>
          <a:ext cx="1293991" cy="2148671"/>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NO:</a:t>
          </a:r>
        </a:p>
        <a:p>
          <a:pPr marL="0" lvl="0" indent="0" algn="ctr" defTabSz="889000">
            <a:lnSpc>
              <a:spcPct val="90000"/>
            </a:lnSpc>
            <a:spcBef>
              <a:spcPct val="0"/>
            </a:spcBef>
            <a:spcAft>
              <a:spcPct val="35000"/>
            </a:spcAft>
            <a:buNone/>
          </a:pPr>
          <a:r>
            <a:rPr lang="en-US" sz="2000" b="1" kern="1200" dirty="0"/>
            <a:t> EXERCISE FOR WEIGHT LOSS</a:t>
          </a:r>
        </a:p>
      </dsp:txBody>
      <dsp:txXfrm>
        <a:off x="9548092" y="1045582"/>
        <a:ext cx="1218191" cy="2072871"/>
      </dsp:txXfrm>
    </dsp:sp>
    <dsp:sp modelId="{AA28F78E-8CFB-814D-8FF9-70E8E9B1640B}">
      <dsp:nvSpPr>
        <dsp:cNvPr id="0" name=""/>
        <dsp:cNvSpPr/>
      </dsp:nvSpPr>
      <dsp:spPr>
        <a:xfrm rot="4038137">
          <a:off x="8670319" y="3780285"/>
          <a:ext cx="1212051" cy="19291"/>
        </a:xfrm>
        <a:custGeom>
          <a:avLst/>
          <a:gdLst/>
          <a:ahLst/>
          <a:cxnLst/>
          <a:rect l="0" t="0" r="0" b="0"/>
          <a:pathLst>
            <a:path>
              <a:moveTo>
                <a:pt x="0" y="9645"/>
              </a:moveTo>
              <a:lnTo>
                <a:pt x="1212051" y="96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46044" y="3759630"/>
        <a:ext cx="60602" cy="60602"/>
      </dsp:txXfrm>
    </dsp:sp>
    <dsp:sp modelId="{FD1E24A4-F4AC-FF47-AE39-CDF9250EDD87}">
      <dsp:nvSpPr>
        <dsp:cNvPr id="0" name=""/>
        <dsp:cNvSpPr/>
      </dsp:nvSpPr>
      <dsp:spPr>
        <a:xfrm>
          <a:off x="9510192" y="3244046"/>
          <a:ext cx="1867243" cy="2209951"/>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YES: </a:t>
          </a:r>
        </a:p>
        <a:p>
          <a:pPr marL="0" lvl="0" indent="0" algn="ctr" defTabSz="889000">
            <a:lnSpc>
              <a:spcPct val="90000"/>
            </a:lnSpc>
            <a:spcBef>
              <a:spcPct val="0"/>
            </a:spcBef>
            <a:spcAft>
              <a:spcPct val="35000"/>
            </a:spcAft>
            <a:buNone/>
          </a:pPr>
          <a:r>
            <a:rPr lang="en-US" sz="2000" b="1" kern="1200" dirty="0"/>
            <a:t> MALADAPTIVE EXERCISE</a:t>
          </a:r>
        </a:p>
      </dsp:txBody>
      <dsp:txXfrm>
        <a:off x="9564882" y="3298736"/>
        <a:ext cx="1757863" cy="21005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0BD2A-0BD2-49CA-9EB1-AA8AF1CE12E9}">
      <dsp:nvSpPr>
        <dsp:cNvPr id="0" name=""/>
        <dsp:cNvSpPr/>
      </dsp:nvSpPr>
      <dsp:spPr>
        <a:xfrm>
          <a:off x="0" y="717065"/>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2007F-EF74-45E8-B048-B424EC590EF6}">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533949-CE36-4C82-816A-B73A79E213D5}">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90000"/>
            </a:lnSpc>
            <a:spcBef>
              <a:spcPct val="0"/>
            </a:spcBef>
            <a:spcAft>
              <a:spcPct val="35000"/>
            </a:spcAft>
            <a:buNone/>
          </a:pPr>
          <a:r>
            <a:rPr lang="en-US" sz="2200" kern="1200" dirty="0"/>
            <a:t>N = 37 (23 HC; 14 ED[6 subclinical; 6 partial recovery; 2 active]) </a:t>
          </a:r>
        </a:p>
      </dsp:txBody>
      <dsp:txXfrm>
        <a:off x="1509882" y="708097"/>
        <a:ext cx="9005717" cy="1307257"/>
      </dsp:txXfrm>
    </dsp:sp>
    <dsp:sp modelId="{9B20B77F-CCD6-4012-A399-ECCCDDF31027}">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CB6C-3011-486C-A221-C8490A60E620}">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63B16F-0742-4C36-A9A4-D694CDC07C63}">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90000"/>
            </a:lnSpc>
            <a:spcBef>
              <a:spcPct val="0"/>
            </a:spcBef>
            <a:spcAft>
              <a:spcPct val="35000"/>
            </a:spcAft>
            <a:buNone/>
          </a:pPr>
          <a:r>
            <a:rPr lang="en-US" sz="2200" kern="1200" dirty="0"/>
            <a:t>Both self-reported compulsive exercise (HC vs. ED </a:t>
          </a:r>
          <a:r>
            <a:rPr lang="en-US" sz="2200" i="1" kern="1200" dirty="0"/>
            <a:t>d</a:t>
          </a:r>
          <a:r>
            <a:rPr lang="en-US" sz="2200" kern="1200" dirty="0"/>
            <a:t> = 2.08) and exercise intensity [mean pre-post HR change HC: 44(SD = 17); ED: 66 (SD =22); d = 1.10 ] during self-paced task suggest HC/ED differences in drive to exercise</a:t>
          </a:r>
        </a:p>
      </dsp:txBody>
      <dsp:txXfrm>
        <a:off x="1509882" y="2342169"/>
        <a:ext cx="9005717" cy="130725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86808-CDC2-2A43-A5C5-CAF33572F291}" type="datetimeFigureOut">
              <a:rPr lang="en-US" smtClean="0"/>
              <a:t>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7FB4F-1D26-194E-9BCD-FA1F78EEC6CE}" type="slidenum">
              <a:rPr lang="en-US" smtClean="0"/>
              <a:t>‹#›</a:t>
            </a:fld>
            <a:endParaRPr lang="en-US"/>
          </a:p>
        </p:txBody>
      </p:sp>
    </p:spTree>
    <p:extLst>
      <p:ext uri="{BB962C8B-B14F-4D97-AF65-F5344CB8AC3E}">
        <p14:creationId xmlns:p14="http://schemas.microsoft.com/office/powerpoint/2010/main" val="3386134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E0D662-095B-3641-997D-733265BC8034}" type="slidenum">
              <a:rPr lang="en-US" smtClean="0"/>
              <a:t>2</a:t>
            </a:fld>
            <a:endParaRPr lang="en-US"/>
          </a:p>
        </p:txBody>
      </p:sp>
    </p:spTree>
    <p:extLst>
      <p:ext uri="{BB962C8B-B14F-4D97-AF65-F5344CB8AC3E}">
        <p14:creationId xmlns:p14="http://schemas.microsoft.com/office/powerpoint/2010/main" val="1013998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Cross-sectionally  - driven exercise demonstrated the strongest relationship to current ED features support the psychological component of drive to exercise may be primary to defining dysfunctional exercise risk. </a:t>
            </a:r>
          </a:p>
          <a:p>
            <a:endParaRPr lang="en-US" dirty="0"/>
          </a:p>
        </p:txBody>
      </p:sp>
      <p:sp>
        <p:nvSpPr>
          <p:cNvPr id="4" name="Slide Number Placeholder 3"/>
          <p:cNvSpPr>
            <a:spLocks noGrp="1"/>
          </p:cNvSpPr>
          <p:nvPr>
            <p:ph type="sldNum" sz="quarter" idx="5"/>
          </p:nvPr>
        </p:nvSpPr>
        <p:spPr/>
        <p:txBody>
          <a:bodyPr/>
          <a:lstStyle/>
          <a:p>
            <a:fld id="{8FE0D662-095B-3641-997D-733265BC8034}" type="slidenum">
              <a:rPr lang="en-US" smtClean="0"/>
              <a:t>18</a:t>
            </a:fld>
            <a:endParaRPr lang="en-US"/>
          </a:p>
        </p:txBody>
      </p:sp>
    </p:spTree>
    <p:extLst>
      <p:ext uri="{BB962C8B-B14F-4D97-AF65-F5344CB8AC3E}">
        <p14:creationId xmlns:p14="http://schemas.microsoft.com/office/powerpoint/2010/main" val="3464385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Acute exercise response</a:t>
            </a:r>
          </a:p>
          <a:p>
            <a:pPr lvl="0"/>
            <a:r>
              <a:rPr lang="en-US" sz="1200" kern="1200" dirty="0">
                <a:solidFill>
                  <a:schemeClr val="tx1"/>
                </a:solidFill>
                <a:effectLst/>
                <a:latin typeface="+mn-lt"/>
                <a:ea typeface="+mn-ea"/>
                <a:cs typeface="+mn-cs"/>
              </a:rPr>
              <a:t>-Intro importance of exercise in EDs; significance; need to better understand for treatment how, how much, for whom. </a:t>
            </a:r>
          </a:p>
          <a:p>
            <a:pPr lvl="0"/>
            <a:r>
              <a:rPr lang="en-US" sz="1200" kern="1200" dirty="0">
                <a:solidFill>
                  <a:schemeClr val="tx1"/>
                </a:solidFill>
                <a:effectLst/>
                <a:latin typeface="+mn-lt"/>
                <a:ea typeface="+mn-ea"/>
                <a:cs typeface="+mn-cs"/>
              </a:rPr>
              <a:t>-Not all individuals with EDs report </a:t>
            </a:r>
            <a:r>
              <a:rPr lang="en-US" sz="1200" kern="1200" dirty="0" err="1">
                <a:solidFill>
                  <a:schemeClr val="tx1"/>
                </a:solidFill>
                <a:effectLst/>
                <a:latin typeface="+mn-lt"/>
                <a:ea typeface="+mn-ea"/>
                <a:cs typeface="+mn-cs"/>
              </a:rPr>
              <a:t>DEx</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-Amount of exercise not as important as psychological relationship with Ex</a:t>
            </a:r>
          </a:p>
          <a:p>
            <a:pPr lvl="0"/>
            <a:r>
              <a:rPr lang="en-US" sz="1200" kern="1200" dirty="0">
                <a:solidFill>
                  <a:schemeClr val="tx1"/>
                </a:solidFill>
                <a:effectLst/>
                <a:latin typeface="+mn-lt"/>
                <a:ea typeface="+mn-ea"/>
                <a:cs typeface="+mn-cs"/>
              </a:rPr>
              <a:t>-we want individuals with EDs to be able tot have more normative </a:t>
            </a:r>
            <a:r>
              <a:rPr lang="en-US" sz="1200" kern="1200" dirty="0" err="1">
                <a:solidFill>
                  <a:schemeClr val="tx1"/>
                </a:solidFill>
                <a:effectLst/>
                <a:latin typeface="+mn-lt"/>
                <a:ea typeface="+mn-ea"/>
                <a:cs typeface="+mn-cs"/>
              </a:rPr>
              <a:t>relattionsihps</a:t>
            </a:r>
            <a:r>
              <a:rPr lang="en-US" sz="1200" kern="1200" dirty="0">
                <a:solidFill>
                  <a:schemeClr val="tx1"/>
                </a:solidFill>
                <a:effectLst/>
                <a:latin typeface="+mn-lt"/>
                <a:ea typeface="+mn-ea"/>
                <a:cs typeface="+mn-cs"/>
              </a:rPr>
              <a:t> with ex</a:t>
            </a:r>
          </a:p>
          <a:p>
            <a:pPr lvl="0"/>
            <a:r>
              <a:rPr lang="en-US" sz="1200" kern="1200" dirty="0">
                <a:solidFill>
                  <a:schemeClr val="tx1"/>
                </a:solidFill>
                <a:effectLst/>
                <a:latin typeface="+mn-lt"/>
                <a:ea typeface="+mn-ea"/>
                <a:cs typeface="+mn-cs"/>
              </a:rPr>
              <a:t>-two main mechanisms that may influence risk for </a:t>
            </a:r>
            <a:r>
              <a:rPr lang="en-US" sz="1200" kern="1200" dirty="0" err="1">
                <a:solidFill>
                  <a:schemeClr val="tx1"/>
                </a:solidFill>
                <a:effectLst/>
                <a:latin typeface="+mn-lt"/>
                <a:ea typeface="+mn-ea"/>
                <a:cs typeface="+mn-cs"/>
              </a:rPr>
              <a:t>DEx</a:t>
            </a:r>
            <a:r>
              <a:rPr lang="en-US" sz="1200" kern="1200" dirty="0">
                <a:solidFill>
                  <a:schemeClr val="tx1"/>
                </a:solidFill>
                <a:effectLst/>
                <a:latin typeface="+mn-lt"/>
                <a:ea typeface="+mn-ea"/>
                <a:cs typeface="+mn-cs"/>
              </a:rPr>
              <a:t>, which I’ll talk about more on the next slide-threat and reward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Day A</a:t>
            </a:r>
          </a:p>
          <a:p>
            <a:pPr lvl="0"/>
            <a:r>
              <a:rPr lang="en-US" sz="1200" kern="1200" dirty="0">
                <a:solidFill>
                  <a:schemeClr val="tx1"/>
                </a:solidFill>
                <a:effectLst/>
                <a:latin typeface="+mn-lt"/>
                <a:ea typeface="+mn-ea"/>
                <a:cs typeface="+mn-cs"/>
              </a:rPr>
              <a:t>Progressive ratio task – 50, 100, 250, etc. for $3</a:t>
            </a:r>
          </a:p>
          <a:p>
            <a:pPr lvl="0"/>
            <a:r>
              <a:rPr lang="en-US" sz="1200" kern="1200" dirty="0">
                <a:solidFill>
                  <a:schemeClr val="tx1"/>
                </a:solidFill>
                <a:effectLst/>
                <a:latin typeface="+mn-lt"/>
                <a:ea typeface="+mn-ea"/>
                <a:cs typeface="+mn-cs"/>
              </a:rPr>
              <a:t>“exercise reward task” – baseline reward responding</a:t>
            </a:r>
          </a:p>
          <a:p>
            <a:pPr lvl="0"/>
            <a:r>
              <a:rPr lang="en-US" sz="1200" kern="1200" dirty="0">
                <a:solidFill>
                  <a:schemeClr val="tx1"/>
                </a:solidFill>
                <a:effectLst/>
                <a:latin typeface="+mn-lt"/>
                <a:ea typeface="+mn-ea"/>
                <a:cs typeface="+mn-cs"/>
              </a:rPr>
              <a:t>Markov – measure of reward response that requires model-based learning and PFC engagement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 threat task – for many people getting to drink a milkshake is exciting, not necessarily for those with EDs, </a:t>
            </a:r>
          </a:p>
          <a:p>
            <a:pPr lvl="0"/>
            <a:r>
              <a:rPr lang="en-US" sz="1200" kern="1200" dirty="0">
                <a:solidFill>
                  <a:schemeClr val="tx1"/>
                </a:solidFill>
                <a:effectLst/>
                <a:latin typeface="+mn-lt"/>
                <a:ea typeface="+mn-ea"/>
                <a:cs typeface="+mn-cs"/>
              </a:rPr>
              <a:t>This would be a threatening experience</a:t>
            </a:r>
          </a:p>
          <a:p>
            <a:pPr lvl="0"/>
            <a:r>
              <a:rPr lang="en-US" sz="1200" kern="1200" dirty="0">
                <a:solidFill>
                  <a:schemeClr val="tx1"/>
                </a:solidFill>
                <a:effectLst/>
                <a:latin typeface="+mn-lt"/>
                <a:ea typeface="+mn-ea"/>
                <a:cs typeface="+mn-cs"/>
              </a:rPr>
              <a:t>Engage threat-based systems</a:t>
            </a:r>
          </a:p>
          <a:p>
            <a:pPr lvl="0"/>
            <a:r>
              <a:rPr lang="en-US" sz="1200" kern="1200" dirty="0">
                <a:solidFill>
                  <a:schemeClr val="tx1"/>
                </a:solidFill>
                <a:effectLst/>
                <a:latin typeface="+mn-lt"/>
                <a:ea typeface="+mn-ea"/>
                <a:cs typeface="+mn-cs"/>
              </a:rPr>
              <a:t>Remember back to my job talk – fear and anxiety are relevant for eating disorder risk and maintenance. And the core/central fear among EDs is fear of weight gain. </a:t>
            </a:r>
          </a:p>
          <a:p>
            <a:pPr lvl="0"/>
            <a:r>
              <a:rPr lang="en-US" sz="1200" kern="1200" dirty="0">
                <a:solidFill>
                  <a:schemeClr val="tx1"/>
                </a:solidFill>
                <a:effectLst/>
                <a:latin typeface="+mn-lt"/>
                <a:ea typeface="+mn-ea"/>
                <a:cs typeface="+mn-cs"/>
              </a:rPr>
              <a:t>This task is designed to specifically engage this fear of weight gain</a:t>
            </a:r>
          </a:p>
          <a:p>
            <a:pPr lvl="0"/>
            <a:r>
              <a:rPr lang="en-US" sz="1200" kern="1200" dirty="0">
                <a:solidFill>
                  <a:schemeClr val="tx1"/>
                </a:solidFill>
                <a:effectLst/>
                <a:latin typeface="+mn-lt"/>
                <a:ea typeface="+mn-ea"/>
                <a:cs typeface="+mn-cs"/>
              </a:rPr>
              <a:t>Determine response to this disorder-relevant, threat-based engagement</a:t>
            </a:r>
          </a:p>
          <a:p>
            <a:pPr lvl="0"/>
            <a:r>
              <a:rPr lang="en-US" sz="1200" kern="1200" dirty="0">
                <a:solidFill>
                  <a:schemeClr val="tx1"/>
                </a:solidFill>
                <a:effectLst/>
                <a:latin typeface="+mn-lt"/>
                <a:ea typeface="+mn-ea"/>
                <a:cs typeface="+mn-cs"/>
              </a:rPr>
              <a:t>Determine how effective exercise is in reducing self-reported negative affect and body image</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2133124-3A56-6643-81E8-A34D0884B475}" type="slidenum">
              <a:rPr lang="en-US" smtClean="0"/>
              <a:t>20</a:t>
            </a:fld>
            <a:endParaRPr lang="en-US"/>
          </a:p>
        </p:txBody>
      </p:sp>
    </p:spTree>
    <p:extLst>
      <p:ext uri="{BB962C8B-B14F-4D97-AF65-F5344CB8AC3E}">
        <p14:creationId xmlns:p14="http://schemas.microsoft.com/office/powerpoint/2010/main" val="1101467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central coherence – perseveration on details/absence of big picture</a:t>
            </a:r>
          </a:p>
          <a:p>
            <a:endParaRPr lang="en-US" dirty="0"/>
          </a:p>
        </p:txBody>
      </p:sp>
      <p:sp>
        <p:nvSpPr>
          <p:cNvPr id="4" name="Slide Number Placeholder 3"/>
          <p:cNvSpPr>
            <a:spLocks noGrp="1"/>
          </p:cNvSpPr>
          <p:nvPr>
            <p:ph type="sldNum" sz="quarter" idx="5"/>
          </p:nvPr>
        </p:nvSpPr>
        <p:spPr/>
        <p:txBody>
          <a:bodyPr/>
          <a:lstStyle/>
          <a:p>
            <a:fld id="{8FE0D662-095B-3641-997D-733265BC8034}" type="slidenum">
              <a:rPr lang="en-US" smtClean="0"/>
              <a:t>3</a:t>
            </a:fld>
            <a:endParaRPr lang="en-US"/>
          </a:p>
        </p:txBody>
      </p:sp>
    </p:spTree>
    <p:extLst>
      <p:ext uri="{BB962C8B-B14F-4D97-AF65-F5344CB8AC3E}">
        <p14:creationId xmlns:p14="http://schemas.microsoft.com/office/powerpoint/2010/main" val="75328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2D8A70-34DA-FB4C-8057-C08752ED4D23}" type="slidenum">
              <a:rPr lang="en-US" smtClean="0"/>
              <a:t>5</a:t>
            </a:fld>
            <a:endParaRPr lang="en-US"/>
          </a:p>
        </p:txBody>
      </p:sp>
    </p:spTree>
    <p:extLst>
      <p:ext uri="{BB962C8B-B14F-4D97-AF65-F5344CB8AC3E}">
        <p14:creationId xmlns:p14="http://schemas.microsoft.com/office/powerpoint/2010/main" val="39573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E0D662-095B-3641-997D-733265BC8034}" type="slidenum">
              <a:rPr lang="en-US" smtClean="0"/>
              <a:t>6</a:t>
            </a:fld>
            <a:endParaRPr lang="en-US"/>
          </a:p>
        </p:txBody>
      </p:sp>
    </p:spTree>
    <p:extLst>
      <p:ext uri="{BB962C8B-B14F-4D97-AF65-F5344CB8AC3E}">
        <p14:creationId xmlns:p14="http://schemas.microsoft.com/office/powerpoint/2010/main" val="373726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E0D662-095B-3641-997D-733265BC8034}" type="slidenum">
              <a:rPr lang="en-US" smtClean="0"/>
              <a:t>7</a:t>
            </a:fld>
            <a:endParaRPr lang="en-US"/>
          </a:p>
        </p:txBody>
      </p:sp>
    </p:spTree>
    <p:extLst>
      <p:ext uri="{BB962C8B-B14F-4D97-AF65-F5344CB8AC3E}">
        <p14:creationId xmlns:p14="http://schemas.microsoft.com/office/powerpoint/2010/main" val="1150034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Coefficients for the EWL and driven exercise predictors in these models represent relative odds ratios and regression coefficients for these groups in comparison to the no-EWL group. Odds ratios are interpreted as the relative odds of engaging in a specific behavior relative to the no-EWL group. That is, an odds ratio of 2 indicates that individuals in the identified group are twice as likely to report the specified ED behavior, as compared to those in the no-EWL group. </a:t>
            </a:r>
          </a:p>
        </p:txBody>
      </p:sp>
      <p:sp>
        <p:nvSpPr>
          <p:cNvPr id="4" name="Slide Number Placeholder 3"/>
          <p:cNvSpPr>
            <a:spLocks noGrp="1"/>
          </p:cNvSpPr>
          <p:nvPr>
            <p:ph type="sldNum" sz="quarter" idx="5"/>
          </p:nvPr>
        </p:nvSpPr>
        <p:spPr/>
        <p:txBody>
          <a:bodyPr/>
          <a:lstStyle/>
          <a:p>
            <a:fld id="{8FE0D662-095B-3641-997D-733265BC8034}" type="slidenum">
              <a:rPr lang="en-US" smtClean="0"/>
              <a:t>8</a:t>
            </a:fld>
            <a:endParaRPr lang="en-US"/>
          </a:p>
        </p:txBody>
      </p:sp>
    </p:spTree>
    <p:extLst>
      <p:ext uri="{BB962C8B-B14F-4D97-AF65-F5344CB8AC3E}">
        <p14:creationId xmlns:p14="http://schemas.microsoft.com/office/powerpoint/2010/main" val="58997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2D8A70-34DA-FB4C-8057-C08752ED4D23}" type="slidenum">
              <a:rPr lang="en-US" smtClean="0"/>
              <a:t>12</a:t>
            </a:fld>
            <a:endParaRPr lang="en-US"/>
          </a:p>
        </p:txBody>
      </p:sp>
    </p:spTree>
    <p:extLst>
      <p:ext uri="{BB962C8B-B14F-4D97-AF65-F5344CB8AC3E}">
        <p14:creationId xmlns:p14="http://schemas.microsoft.com/office/powerpoint/2010/main" val="224474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2D8A70-34DA-FB4C-8057-C08752ED4D23}" type="slidenum">
              <a:rPr lang="en-US" smtClean="0"/>
              <a:t>15</a:t>
            </a:fld>
            <a:endParaRPr lang="en-US"/>
          </a:p>
        </p:txBody>
      </p:sp>
    </p:spTree>
    <p:extLst>
      <p:ext uri="{BB962C8B-B14F-4D97-AF65-F5344CB8AC3E}">
        <p14:creationId xmlns:p14="http://schemas.microsoft.com/office/powerpoint/2010/main" val="2398097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2D8A70-34DA-FB4C-8057-C08752ED4D23}" type="slidenum">
              <a:rPr lang="en-US" smtClean="0"/>
              <a:t>16</a:t>
            </a:fld>
            <a:endParaRPr lang="en-US"/>
          </a:p>
        </p:txBody>
      </p:sp>
    </p:spTree>
    <p:extLst>
      <p:ext uri="{BB962C8B-B14F-4D97-AF65-F5344CB8AC3E}">
        <p14:creationId xmlns:p14="http://schemas.microsoft.com/office/powerpoint/2010/main" val="178872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2A83-29C5-F195-06FF-CC8F5F1A4F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8B1B89-0E34-F1DD-2589-744F234B3B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9A25DA-65C9-2536-F56E-D5DFC468A17A}"/>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1DA00F81-C48D-22F1-E2E3-DE8B04E38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76EFED-603A-A193-9811-7138F49C2366}"/>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272901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F6F6-97F2-72A2-65D5-C7BC63241A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3C725F-7D50-2F2B-1896-1ED2E2749D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27284-3056-D316-C396-F3D7E9BC23B5}"/>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778BC8CC-795E-6B8E-0B39-966247113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235EB-2FEF-7674-3DDB-C6E09926B070}"/>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1168385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06C5B7-3EA2-781B-8011-DE01B427A6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79E0ED-685D-A04A-E39D-6C66F578D4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E52A5-D2A3-07E7-E97A-5F8999B4526F}"/>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2E90B61D-5310-D79F-354F-8F819756E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44F89-5C31-36CF-68B2-F598A351BB8D}"/>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130559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FEA7-29E0-771B-52CB-BC21E1D638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928A4-FE51-B20B-5AFA-60B2C3C3D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6254D-BDCF-9880-92EE-AFE48EB44276}"/>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AE5B4F34-CA5C-572C-45B9-E396B279A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A2447-D923-A268-274B-F827F6F112F1}"/>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54195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9493-BA67-A69D-0808-04409218B0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B4B68-E4A8-464A-AECC-4FB2D28885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6E3A7E-C535-2CBD-0E04-3B7D357B0A09}"/>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183E6F3A-407F-3D26-67BB-2FDD73A321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DF794-9059-03B5-C6EB-8D9401B73ACF}"/>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3653522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2359-0918-1FEA-704E-F7A641405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564C6-C3D5-A025-393F-E96D63259E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5D5D02-AC8F-8B12-27CD-5D6DD74186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EAB2F9-6B88-4617-E66B-A2CB6E4A15D8}"/>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6" name="Footer Placeholder 5">
            <a:extLst>
              <a:ext uri="{FF2B5EF4-FFF2-40B4-BE49-F238E27FC236}">
                <a16:creationId xmlns:a16="http://schemas.microsoft.com/office/drawing/2014/main" id="{70DD9A92-E7FD-34FD-2A0C-8B8B231F94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54966-5333-510E-106D-7683FE5A180C}"/>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1953534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ECE-F012-E6DA-09DD-BD1825EEDA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B327D0-081E-40A1-E6AE-DB3D0BCCD3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DF7B9-9CEA-89B5-D658-C21B1D7DAF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26C40-C39C-D40E-E871-7983F5279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A903E-6097-2EEC-D871-556BB63026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0D3BA1-8220-1600-BD29-9F7CDA5F876F}"/>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8" name="Footer Placeholder 7">
            <a:extLst>
              <a:ext uri="{FF2B5EF4-FFF2-40B4-BE49-F238E27FC236}">
                <a16:creationId xmlns:a16="http://schemas.microsoft.com/office/drawing/2014/main" id="{7D40730F-070F-F305-2124-6F21860482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64BE4-82F8-E6C4-077C-4D995C2E70CE}"/>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365091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6919-7494-E534-E7F4-32A853DC1E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64A6ED-B3A6-1937-9381-FE528B5ABA7F}"/>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4" name="Footer Placeholder 3">
            <a:extLst>
              <a:ext uri="{FF2B5EF4-FFF2-40B4-BE49-F238E27FC236}">
                <a16:creationId xmlns:a16="http://schemas.microsoft.com/office/drawing/2014/main" id="{55D6C0EA-9D6B-85E5-D05B-ABF9BF288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592207-7D66-7C54-5087-1635103A30A1}"/>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279757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A7EC75-7FBF-AB8E-222B-C21B1121E5F0}"/>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3" name="Footer Placeholder 2">
            <a:extLst>
              <a:ext uri="{FF2B5EF4-FFF2-40B4-BE49-F238E27FC236}">
                <a16:creationId xmlns:a16="http://schemas.microsoft.com/office/drawing/2014/main" id="{4D31FA81-E197-F8C9-09D9-850CD70D8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A50877-8738-DC7B-BDFB-0F3D7E87D46F}"/>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3111861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9C77-9E4D-C1AC-C0CA-0D6B50E72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65E16A-9EB3-A1F7-6E35-D9D9B70EE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7F6F48-A26C-C079-2151-7C26E695E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57CD83-3A78-80BE-43EC-6A79C1769743}"/>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6" name="Footer Placeholder 5">
            <a:extLst>
              <a:ext uri="{FF2B5EF4-FFF2-40B4-BE49-F238E27FC236}">
                <a16:creationId xmlns:a16="http://schemas.microsoft.com/office/drawing/2014/main" id="{64F6DFD8-28D2-C1DE-C30E-479B6CBB8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BDD7C-8AF5-DEAB-2D02-44007192F402}"/>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1747445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3D0C-398B-79D9-C6B0-7DAA95432D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22D9AA-3C3F-8DE8-BEA9-B6E77D1892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A2F06D-C252-6C40-9A8B-104055B8B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A5AC0-899E-D774-F00C-23CD7C9CDBFE}"/>
              </a:ext>
            </a:extLst>
          </p:cNvPr>
          <p:cNvSpPr>
            <a:spLocks noGrp="1"/>
          </p:cNvSpPr>
          <p:nvPr>
            <p:ph type="dt" sz="half" idx="10"/>
          </p:nvPr>
        </p:nvSpPr>
        <p:spPr/>
        <p:txBody>
          <a:bodyPr/>
          <a:lstStyle/>
          <a:p>
            <a:fld id="{BD11B5AA-3C9D-4E4E-A8F4-84FE7DCD3D14}" type="datetimeFigureOut">
              <a:rPr lang="en-US" smtClean="0"/>
              <a:t>8/20/23</a:t>
            </a:fld>
            <a:endParaRPr lang="en-US"/>
          </a:p>
        </p:txBody>
      </p:sp>
      <p:sp>
        <p:nvSpPr>
          <p:cNvPr id="6" name="Footer Placeholder 5">
            <a:extLst>
              <a:ext uri="{FF2B5EF4-FFF2-40B4-BE49-F238E27FC236}">
                <a16:creationId xmlns:a16="http://schemas.microsoft.com/office/drawing/2014/main" id="{13252F4E-F7A9-A061-9678-8FF1617C5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AB131-B5CC-48FE-D795-67E9EFBDE358}"/>
              </a:ext>
            </a:extLst>
          </p:cNvPr>
          <p:cNvSpPr>
            <a:spLocks noGrp="1"/>
          </p:cNvSpPr>
          <p:nvPr>
            <p:ph type="sldNum" sz="quarter" idx="12"/>
          </p:nvPr>
        </p:nvSpPr>
        <p:spPr/>
        <p:txBody>
          <a:bodyPr/>
          <a:lstStyle/>
          <a:p>
            <a:fld id="{3BECF161-24B7-AF40-BA15-2F3A9AD49182}" type="slidenum">
              <a:rPr lang="en-US" smtClean="0"/>
              <a:t>‹#›</a:t>
            </a:fld>
            <a:endParaRPr lang="en-US"/>
          </a:p>
        </p:txBody>
      </p:sp>
    </p:spTree>
    <p:extLst>
      <p:ext uri="{BB962C8B-B14F-4D97-AF65-F5344CB8AC3E}">
        <p14:creationId xmlns:p14="http://schemas.microsoft.com/office/powerpoint/2010/main" val="186381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75F16-D093-E9CE-56A0-6D6FD9E31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D3C9B4-8A5E-E0D2-C1EF-AF28124EA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8AD07-1142-30C3-11E7-60F4BAF49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1B5AA-3C9D-4E4E-A8F4-84FE7DCD3D14}" type="datetimeFigureOut">
              <a:rPr lang="en-US" smtClean="0"/>
              <a:t>8/20/23</a:t>
            </a:fld>
            <a:endParaRPr lang="en-US"/>
          </a:p>
        </p:txBody>
      </p:sp>
      <p:sp>
        <p:nvSpPr>
          <p:cNvPr id="5" name="Footer Placeholder 4">
            <a:extLst>
              <a:ext uri="{FF2B5EF4-FFF2-40B4-BE49-F238E27FC236}">
                <a16:creationId xmlns:a16="http://schemas.microsoft.com/office/drawing/2014/main" id="{4ED5B810-914F-B4EC-413E-6457ABCD2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11C9C2-E015-D21D-3913-AD715B79E1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CF161-24B7-AF40-BA15-2F3A9AD49182}" type="slidenum">
              <a:rPr lang="en-US" smtClean="0"/>
              <a:t>‹#›</a:t>
            </a:fld>
            <a:endParaRPr lang="en-US"/>
          </a:p>
        </p:txBody>
      </p:sp>
    </p:spTree>
    <p:extLst>
      <p:ext uri="{BB962C8B-B14F-4D97-AF65-F5344CB8AC3E}">
        <p14:creationId xmlns:p14="http://schemas.microsoft.com/office/powerpoint/2010/main" val="366982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15E5-B871-1A3E-8AD6-F6F86E96808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BD4A1D9-69F0-A99C-D5FF-661C2A6B1A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828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03F5-6591-0E4B-8EB3-3AB084FED89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dirty="0">
                <a:solidFill>
                  <a:srgbClr val="FFFFFF"/>
                </a:solidFill>
              </a:rPr>
              <a:t> Prospective associations with ED behaviors</a:t>
            </a:r>
          </a:p>
        </p:txBody>
      </p:sp>
      <p:pic>
        <p:nvPicPr>
          <p:cNvPr id="11" name="Picture 10" descr="Box and whisker chart&#10;&#10;Description automatically generated">
            <a:extLst>
              <a:ext uri="{FF2B5EF4-FFF2-40B4-BE49-F238E27FC236}">
                <a16:creationId xmlns:a16="http://schemas.microsoft.com/office/drawing/2014/main" id="{B7DCA3F1-7264-D942-A199-DF55A30D65AB}"/>
              </a:ext>
            </a:extLst>
          </p:cNvPr>
          <p:cNvPicPr>
            <a:picLocks noChangeAspect="1"/>
          </p:cNvPicPr>
          <p:nvPr/>
        </p:nvPicPr>
        <p:blipFill>
          <a:blip r:embed="rId2"/>
          <a:stretch>
            <a:fillRect/>
          </a:stretch>
        </p:blipFill>
        <p:spPr>
          <a:xfrm>
            <a:off x="70185" y="2596836"/>
            <a:ext cx="5923240" cy="365760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662F812-A14B-ED43-BD21-47702342D117}"/>
              </a:ext>
            </a:extLst>
          </p:cNvPr>
          <p:cNvPicPr>
            <a:picLocks noChangeAspect="1"/>
          </p:cNvPicPr>
          <p:nvPr/>
        </p:nvPicPr>
        <p:blipFill>
          <a:blip r:embed="rId3"/>
          <a:stretch>
            <a:fillRect/>
          </a:stretch>
        </p:blipFill>
        <p:spPr>
          <a:xfrm>
            <a:off x="5993425" y="2596836"/>
            <a:ext cx="6198575" cy="3827619"/>
          </a:xfrm>
          <a:prstGeom prst="rect">
            <a:avLst/>
          </a:prstGeom>
        </p:spPr>
      </p:pic>
    </p:spTree>
    <p:extLst>
      <p:ext uri="{BB962C8B-B14F-4D97-AF65-F5344CB8AC3E}">
        <p14:creationId xmlns:p14="http://schemas.microsoft.com/office/powerpoint/2010/main" val="417672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ebsite&#10;&#10;Description automatically generated">
            <a:extLst>
              <a:ext uri="{FF2B5EF4-FFF2-40B4-BE49-F238E27FC236}">
                <a16:creationId xmlns:a16="http://schemas.microsoft.com/office/drawing/2014/main" id="{03FE642A-0ECE-1F3F-0813-B98C5CBD7F1C}"/>
              </a:ext>
            </a:extLst>
          </p:cNvPr>
          <p:cNvPicPr>
            <a:picLocks noChangeAspect="1"/>
          </p:cNvPicPr>
          <p:nvPr/>
        </p:nvPicPr>
        <p:blipFill>
          <a:blip r:embed="rId2"/>
          <a:stretch>
            <a:fillRect/>
          </a:stretch>
        </p:blipFill>
        <p:spPr>
          <a:xfrm>
            <a:off x="2097873" y="338500"/>
            <a:ext cx="7772400" cy="2023726"/>
          </a:xfrm>
          <a:prstGeom prst="rect">
            <a:avLst/>
          </a:prstGeom>
        </p:spPr>
      </p:pic>
      <p:grpSp>
        <p:nvGrpSpPr>
          <p:cNvPr id="8" name="Group 7">
            <a:extLst>
              <a:ext uri="{FF2B5EF4-FFF2-40B4-BE49-F238E27FC236}">
                <a16:creationId xmlns:a16="http://schemas.microsoft.com/office/drawing/2014/main" id="{3223A3B4-884A-16DD-528E-BF74B60AC3AD}"/>
              </a:ext>
            </a:extLst>
          </p:cNvPr>
          <p:cNvGrpSpPr/>
          <p:nvPr/>
        </p:nvGrpSpPr>
        <p:grpSpPr>
          <a:xfrm>
            <a:off x="2442257" y="4108748"/>
            <a:ext cx="6848222" cy="1933237"/>
            <a:chOff x="1418896" y="1837118"/>
            <a:chExt cx="6574221" cy="1042714"/>
          </a:xfrm>
        </p:grpSpPr>
        <p:sp>
          <p:nvSpPr>
            <p:cNvPr id="9" name="Rounded Rectangle 8">
              <a:extLst>
                <a:ext uri="{FF2B5EF4-FFF2-40B4-BE49-F238E27FC236}">
                  <a16:creationId xmlns:a16="http://schemas.microsoft.com/office/drawing/2014/main" id="{1C804AFB-7E4B-9B0D-4593-271BA8AB0EBA}"/>
                </a:ext>
              </a:extLst>
            </p:cNvPr>
            <p:cNvSpPr/>
            <p:nvPr/>
          </p:nvSpPr>
          <p:spPr>
            <a:xfrm>
              <a:off x="1418896" y="1849819"/>
              <a:ext cx="1629103" cy="103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Exercise for Weight Loss</a:t>
              </a:r>
            </a:p>
          </p:txBody>
        </p:sp>
        <p:sp>
          <p:nvSpPr>
            <p:cNvPr id="10" name="Rounded Rectangle 9">
              <a:extLst>
                <a:ext uri="{FF2B5EF4-FFF2-40B4-BE49-F238E27FC236}">
                  <a16:creationId xmlns:a16="http://schemas.microsoft.com/office/drawing/2014/main" id="{FDCB7DEE-6E96-FA2F-EEFF-0E4DB853602B}"/>
                </a:ext>
              </a:extLst>
            </p:cNvPr>
            <p:cNvSpPr/>
            <p:nvPr/>
          </p:nvSpPr>
          <p:spPr>
            <a:xfrm>
              <a:off x="3891455" y="1849819"/>
              <a:ext cx="1629103" cy="103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Exercise for Weight Loss</a:t>
              </a:r>
            </a:p>
          </p:txBody>
        </p:sp>
        <p:sp>
          <p:nvSpPr>
            <p:cNvPr id="11" name="Rounded Rectangle 10">
              <a:extLst>
                <a:ext uri="{FF2B5EF4-FFF2-40B4-BE49-F238E27FC236}">
                  <a16:creationId xmlns:a16="http://schemas.microsoft.com/office/drawing/2014/main" id="{D375E4C3-6ACA-7840-B598-4908F1486424}"/>
                </a:ext>
              </a:extLst>
            </p:cNvPr>
            <p:cNvSpPr/>
            <p:nvPr/>
          </p:nvSpPr>
          <p:spPr>
            <a:xfrm>
              <a:off x="6364014" y="1849819"/>
              <a:ext cx="1629103" cy="10300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Maladaptive </a:t>
              </a:r>
              <a:r>
                <a:rPr lang="en-US" dirty="0"/>
                <a:t>Exercise</a:t>
              </a:r>
            </a:p>
          </p:txBody>
        </p:sp>
        <p:cxnSp>
          <p:nvCxnSpPr>
            <p:cNvPr id="12" name="Straight Arrow Connector 11">
              <a:extLst>
                <a:ext uri="{FF2B5EF4-FFF2-40B4-BE49-F238E27FC236}">
                  <a16:creationId xmlns:a16="http://schemas.microsoft.com/office/drawing/2014/main" id="{05DC6672-49E9-5F5B-042A-F58F41421E2B}"/>
                </a:ext>
              </a:extLst>
            </p:cNvPr>
            <p:cNvCxnSpPr>
              <a:cxnSpLocks/>
            </p:cNvCxnSpPr>
            <p:nvPr/>
          </p:nvCxnSpPr>
          <p:spPr>
            <a:xfrm flipV="1">
              <a:off x="3048000" y="2238702"/>
              <a:ext cx="843455" cy="2"/>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0AB0F3-EF70-C81C-CC43-3B8731233D43}"/>
                </a:ext>
              </a:extLst>
            </p:cNvPr>
            <p:cNvCxnSpPr>
              <a:cxnSpLocks/>
            </p:cNvCxnSpPr>
            <p:nvPr/>
          </p:nvCxnSpPr>
          <p:spPr>
            <a:xfrm flipV="1">
              <a:off x="5520558" y="2238702"/>
              <a:ext cx="843455" cy="2"/>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3E76F6-5C2B-FD98-4C73-4B8DE1ACA92F}"/>
                </a:ext>
              </a:extLst>
            </p:cNvPr>
            <p:cNvCxnSpPr>
              <a:cxnSpLocks/>
            </p:cNvCxnSpPr>
            <p:nvPr/>
          </p:nvCxnSpPr>
          <p:spPr>
            <a:xfrm flipH="1">
              <a:off x="3047999" y="2527734"/>
              <a:ext cx="843455"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01A504-DF4F-86AC-8180-C7CC9E251CE0}"/>
                </a:ext>
              </a:extLst>
            </p:cNvPr>
            <p:cNvCxnSpPr>
              <a:cxnSpLocks/>
            </p:cNvCxnSpPr>
            <p:nvPr/>
          </p:nvCxnSpPr>
          <p:spPr>
            <a:xfrm flipH="1">
              <a:off x="5520557" y="2527734"/>
              <a:ext cx="843455"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154E6B4-44EE-B389-2977-8BECFEC22847}"/>
                </a:ext>
              </a:extLst>
            </p:cNvPr>
            <p:cNvCxnSpPr>
              <a:cxnSpLocks/>
            </p:cNvCxnSpPr>
            <p:nvPr/>
          </p:nvCxnSpPr>
          <p:spPr>
            <a:xfrm rot="16200000" flipV="1">
              <a:off x="4699656" y="-629091"/>
              <a:ext cx="12700" cy="4945118"/>
            </a:xfrm>
            <a:prstGeom prst="curvedConnector3">
              <a:avLst>
                <a:gd name="adj1" fmla="val 6081079"/>
              </a:avLst>
            </a:prstGeom>
            <a:ln w="41275">
              <a:prstDash val="sysDot"/>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840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682D02D1-3876-C441-B5CE-294F6CF81DC4}"/>
              </a:ext>
            </a:extLst>
          </p:cNvPr>
          <p:cNvGraphicFramePr/>
          <p:nvPr/>
        </p:nvGraphicFramePr>
        <p:xfrm>
          <a:off x="254000" y="1200150"/>
          <a:ext cx="11633200" cy="5454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1CDA7646-6678-F945-B088-FCD8291E839E}"/>
              </a:ext>
            </a:extLst>
          </p:cNvPr>
          <p:cNvSpPr>
            <a:spLocks noGrp="1"/>
          </p:cNvSpPr>
          <p:nvPr>
            <p:ph type="title"/>
          </p:nvPr>
        </p:nvSpPr>
        <p:spPr>
          <a:xfrm>
            <a:off x="997226" y="276859"/>
            <a:ext cx="10515600" cy="1325563"/>
          </a:xfrm>
        </p:spPr>
        <p:txBody>
          <a:bodyPr/>
          <a:lstStyle/>
          <a:p>
            <a:r>
              <a:rPr lang="en-US" dirty="0"/>
              <a:t>Exercise Categorization </a:t>
            </a:r>
          </a:p>
        </p:txBody>
      </p:sp>
    </p:spTree>
    <p:extLst>
      <p:ext uri="{BB962C8B-B14F-4D97-AF65-F5344CB8AC3E}">
        <p14:creationId xmlns:p14="http://schemas.microsoft.com/office/powerpoint/2010/main" val="383822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03F5-6591-0E4B-8EB3-3AB084FED895}"/>
              </a:ext>
            </a:extLst>
          </p:cNvPr>
          <p:cNvSpPr>
            <a:spLocks noGrp="1"/>
          </p:cNvSpPr>
          <p:nvPr>
            <p:ph type="title"/>
          </p:nvPr>
        </p:nvSpPr>
        <p:spPr>
          <a:xfrm>
            <a:off x="990600" y="338328"/>
            <a:ext cx="10210800" cy="1078992"/>
          </a:xfrm>
        </p:spPr>
        <p:txBody>
          <a:bodyPr vert="horz" lIns="91440" tIns="45720" rIns="91440" bIns="45720" rtlCol="0" anchor="b">
            <a:normAutofit fontScale="90000"/>
          </a:bodyPr>
          <a:lstStyle/>
          <a:p>
            <a:pPr algn="ctr"/>
            <a:r>
              <a:rPr lang="en-US" sz="4200" dirty="0"/>
              <a:t> Maladaptive exercise at age 14 -- Prospective associations with ED behaviors at age 16</a:t>
            </a:r>
          </a:p>
        </p:txBody>
      </p:sp>
      <p:pic>
        <p:nvPicPr>
          <p:cNvPr id="11" name="Picture 10" descr="Box and whisker chart&#10;&#10;Description automatically generated">
            <a:extLst>
              <a:ext uri="{FF2B5EF4-FFF2-40B4-BE49-F238E27FC236}">
                <a16:creationId xmlns:a16="http://schemas.microsoft.com/office/drawing/2014/main" id="{B7DCA3F1-7264-D942-A199-DF55A30D65AB}"/>
              </a:ext>
            </a:extLst>
          </p:cNvPr>
          <p:cNvPicPr>
            <a:picLocks noChangeAspect="1"/>
          </p:cNvPicPr>
          <p:nvPr/>
        </p:nvPicPr>
        <p:blipFill>
          <a:blip r:embed="rId2"/>
          <a:stretch>
            <a:fillRect/>
          </a:stretch>
        </p:blipFill>
        <p:spPr>
          <a:xfrm>
            <a:off x="473547" y="2748978"/>
            <a:ext cx="5309601" cy="3278678"/>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662F812-A14B-ED43-BD21-47702342D117}"/>
              </a:ext>
            </a:extLst>
          </p:cNvPr>
          <p:cNvPicPr>
            <a:picLocks noChangeAspect="1"/>
          </p:cNvPicPr>
          <p:nvPr/>
        </p:nvPicPr>
        <p:blipFill>
          <a:blip r:embed="rId3"/>
          <a:stretch>
            <a:fillRect/>
          </a:stretch>
        </p:blipFill>
        <p:spPr>
          <a:xfrm>
            <a:off x="6202487" y="2638992"/>
            <a:ext cx="5665831" cy="3498650"/>
          </a:xfrm>
          <a:prstGeom prst="rect">
            <a:avLst/>
          </a:prstGeom>
        </p:spPr>
      </p:pic>
      <p:sp>
        <p:nvSpPr>
          <p:cNvPr id="4" name="Rectangle 3">
            <a:extLst>
              <a:ext uri="{FF2B5EF4-FFF2-40B4-BE49-F238E27FC236}">
                <a16:creationId xmlns:a16="http://schemas.microsoft.com/office/drawing/2014/main" id="{CB6EF86A-59E5-93F9-1679-192685C1A85E}"/>
              </a:ext>
            </a:extLst>
          </p:cNvPr>
          <p:cNvSpPr/>
          <p:nvPr/>
        </p:nvSpPr>
        <p:spPr>
          <a:xfrm>
            <a:off x="4736122" y="4255476"/>
            <a:ext cx="797169" cy="164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D7B07F-1765-3B05-547C-8D5BB1674FF4}"/>
              </a:ext>
            </a:extLst>
          </p:cNvPr>
          <p:cNvSpPr txBox="1"/>
          <p:nvPr/>
        </p:nvSpPr>
        <p:spPr>
          <a:xfrm>
            <a:off x="4670670" y="4214426"/>
            <a:ext cx="1056700" cy="246221"/>
          </a:xfrm>
          <a:prstGeom prst="rect">
            <a:avLst/>
          </a:prstGeom>
          <a:noFill/>
        </p:spPr>
        <p:txBody>
          <a:bodyPr wrap="none" rtlCol="0">
            <a:spAutoFit/>
          </a:bodyPr>
          <a:lstStyle/>
          <a:p>
            <a:r>
              <a:rPr lang="en-US" sz="1000" dirty="0">
                <a:latin typeface="Helvetica" pitchFamily="2" charset="0"/>
              </a:rPr>
              <a:t>Maladaptive Ex</a:t>
            </a:r>
          </a:p>
        </p:txBody>
      </p:sp>
      <p:sp>
        <p:nvSpPr>
          <p:cNvPr id="7" name="Rectangle 6">
            <a:extLst>
              <a:ext uri="{FF2B5EF4-FFF2-40B4-BE49-F238E27FC236}">
                <a16:creationId xmlns:a16="http://schemas.microsoft.com/office/drawing/2014/main" id="{24BADD72-0109-4D02-660F-6669A9CCC1C7}"/>
              </a:ext>
            </a:extLst>
          </p:cNvPr>
          <p:cNvSpPr/>
          <p:nvPr/>
        </p:nvSpPr>
        <p:spPr>
          <a:xfrm>
            <a:off x="10761785" y="4255476"/>
            <a:ext cx="947387" cy="164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A1C3A5-ECA7-C97C-C52A-B22FBEE88D60}"/>
              </a:ext>
            </a:extLst>
          </p:cNvPr>
          <p:cNvSpPr txBox="1"/>
          <p:nvPr/>
        </p:nvSpPr>
        <p:spPr>
          <a:xfrm>
            <a:off x="10682943" y="4253654"/>
            <a:ext cx="1056700" cy="246221"/>
          </a:xfrm>
          <a:prstGeom prst="rect">
            <a:avLst/>
          </a:prstGeom>
          <a:noFill/>
        </p:spPr>
        <p:txBody>
          <a:bodyPr wrap="none" rtlCol="0">
            <a:spAutoFit/>
          </a:bodyPr>
          <a:lstStyle/>
          <a:p>
            <a:r>
              <a:rPr lang="en-US" sz="1000" dirty="0">
                <a:latin typeface="Helvetica" pitchFamily="2" charset="0"/>
              </a:rPr>
              <a:t>Maladaptive Ex</a:t>
            </a:r>
          </a:p>
        </p:txBody>
      </p:sp>
    </p:spTree>
    <p:extLst>
      <p:ext uri="{BB962C8B-B14F-4D97-AF65-F5344CB8AC3E}">
        <p14:creationId xmlns:p14="http://schemas.microsoft.com/office/powerpoint/2010/main" val="67420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line chart&#10;&#10;Description automatically generated">
            <a:extLst>
              <a:ext uri="{FF2B5EF4-FFF2-40B4-BE49-F238E27FC236}">
                <a16:creationId xmlns:a16="http://schemas.microsoft.com/office/drawing/2014/main" id="{F8F91D1F-243E-04F2-819E-61AED36A211E}"/>
              </a:ext>
            </a:extLst>
          </p:cNvPr>
          <p:cNvPicPr>
            <a:picLocks noChangeAspect="1"/>
          </p:cNvPicPr>
          <p:nvPr/>
        </p:nvPicPr>
        <p:blipFill>
          <a:blip r:embed="rId2"/>
          <a:stretch>
            <a:fillRect/>
          </a:stretch>
        </p:blipFill>
        <p:spPr>
          <a:xfrm>
            <a:off x="641180" y="871138"/>
            <a:ext cx="5129784" cy="5129784"/>
          </a:xfrm>
          <a:prstGeom prst="rect">
            <a:avLst/>
          </a:prstGeom>
        </p:spPr>
      </p:pic>
      <p:pic>
        <p:nvPicPr>
          <p:cNvPr id="17" name="Picture 16" descr="Chart, bar chart, treemap chart&#10;&#10;Description automatically generated">
            <a:extLst>
              <a:ext uri="{FF2B5EF4-FFF2-40B4-BE49-F238E27FC236}">
                <a16:creationId xmlns:a16="http://schemas.microsoft.com/office/drawing/2014/main" id="{A325FACD-3CA7-4CB7-7100-BFE25C18CEC1}"/>
              </a:ext>
            </a:extLst>
          </p:cNvPr>
          <p:cNvPicPr>
            <a:picLocks noChangeAspect="1"/>
          </p:cNvPicPr>
          <p:nvPr/>
        </p:nvPicPr>
        <p:blipFill>
          <a:blip r:embed="rId3"/>
          <a:stretch>
            <a:fillRect/>
          </a:stretch>
        </p:blipFill>
        <p:spPr>
          <a:xfrm>
            <a:off x="5918432" y="612807"/>
            <a:ext cx="5632385" cy="5632385"/>
          </a:xfrm>
          <a:prstGeom prst="rect">
            <a:avLst/>
          </a:prstGeom>
        </p:spPr>
      </p:pic>
    </p:spTree>
    <p:extLst>
      <p:ext uri="{BB962C8B-B14F-4D97-AF65-F5344CB8AC3E}">
        <p14:creationId xmlns:p14="http://schemas.microsoft.com/office/powerpoint/2010/main" val="127108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2E45B4B2-06A7-AA24-28B1-041B3B8F06C3}"/>
              </a:ext>
            </a:extLst>
          </p:cNvPr>
          <p:cNvGraphicFramePr>
            <a:graphicFrameLocks noGrp="1"/>
          </p:cNvGraphicFramePr>
          <p:nvPr/>
        </p:nvGraphicFramePr>
        <p:xfrm>
          <a:off x="197224" y="1898424"/>
          <a:ext cx="4317720" cy="2315119"/>
        </p:xfrm>
        <a:graphic>
          <a:graphicData uri="http://schemas.openxmlformats.org/drawingml/2006/table">
            <a:tbl>
              <a:tblPr firstRow="1" bandRow="1">
                <a:tableStyleId>{F5AB1C69-6EDB-4FF4-983F-18BD219EF322}</a:tableStyleId>
              </a:tblPr>
              <a:tblGrid>
                <a:gridCol w="1317811">
                  <a:extLst>
                    <a:ext uri="{9D8B030D-6E8A-4147-A177-3AD203B41FA5}">
                      <a16:colId xmlns:a16="http://schemas.microsoft.com/office/drawing/2014/main" val="4223816068"/>
                    </a:ext>
                  </a:extLst>
                </a:gridCol>
                <a:gridCol w="847746">
                  <a:extLst>
                    <a:ext uri="{9D8B030D-6E8A-4147-A177-3AD203B41FA5}">
                      <a16:colId xmlns:a16="http://schemas.microsoft.com/office/drawing/2014/main" val="3082582629"/>
                    </a:ext>
                  </a:extLst>
                </a:gridCol>
                <a:gridCol w="810725">
                  <a:extLst>
                    <a:ext uri="{9D8B030D-6E8A-4147-A177-3AD203B41FA5}">
                      <a16:colId xmlns:a16="http://schemas.microsoft.com/office/drawing/2014/main" val="2372033088"/>
                    </a:ext>
                  </a:extLst>
                </a:gridCol>
                <a:gridCol w="1341438">
                  <a:extLst>
                    <a:ext uri="{9D8B030D-6E8A-4147-A177-3AD203B41FA5}">
                      <a16:colId xmlns:a16="http://schemas.microsoft.com/office/drawing/2014/main" val="3533851885"/>
                    </a:ext>
                  </a:extLst>
                </a:gridCol>
              </a:tblGrid>
              <a:tr h="539329">
                <a:tc gridSpan="4">
                  <a:txBody>
                    <a:bodyPr/>
                    <a:lstStyle/>
                    <a:p>
                      <a:r>
                        <a:rPr lang="en-US" sz="1400" b="1" kern="1200" dirty="0">
                          <a:solidFill>
                            <a:schemeClr val="lt1"/>
                          </a:solidFill>
                          <a:effectLst/>
                        </a:rPr>
                        <a:t>Estimates of Transition Probabilities Across 1-year amongst Girls: From (rows) - To (cols)</a:t>
                      </a:r>
                      <a:endParaRPr lang="en-US" sz="1400" b="1" kern="1200" dirty="0">
                        <a:solidFill>
                          <a:schemeClr val="lt1"/>
                        </a:solidFill>
                        <a:effectLst/>
                        <a:latin typeface="Calibri" panose="020F0502020204030204" pitchFamily="34" charset="0"/>
                        <a:ea typeface="+mn-ea"/>
                        <a:cs typeface="Calibri" panose="020F0502020204030204" pitchFamily="34" charset="0"/>
                      </a:endParaRPr>
                    </a:p>
                  </a:txBody>
                  <a:tcPr marL="107555" marR="107555" marT="53777" marB="53777"/>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54038261"/>
                  </a:ext>
                </a:extLst>
              </a:tr>
              <a:tr h="426563">
                <a:tc>
                  <a:txBody>
                    <a:bodyPr/>
                    <a:lstStyle/>
                    <a:p>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No EWL</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EWL</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Maladaptive Exercise</a:t>
                      </a:r>
                      <a:endParaRPr lang="en-US" sz="1400">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1948323811"/>
                  </a:ext>
                </a:extLst>
              </a:tr>
              <a:tr h="386328">
                <a:tc>
                  <a:txBody>
                    <a:bodyPr/>
                    <a:lstStyle/>
                    <a:p>
                      <a:r>
                        <a:rPr lang="en-US" sz="1400"/>
                        <a:t>No EWL </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0.79</a:t>
                      </a:r>
                      <a:endParaRPr lang="en-US" sz="9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0.19</a:t>
                      </a:r>
                      <a:endParaRPr lang="en-US" sz="9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0.02</a:t>
                      </a:r>
                      <a:endParaRPr lang="en-US" sz="1400" dirty="0">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1106769596"/>
                  </a:ext>
                </a:extLst>
              </a:tr>
              <a:tr h="280391">
                <a:tc>
                  <a:txBody>
                    <a:bodyPr/>
                    <a:lstStyle/>
                    <a:p>
                      <a:r>
                        <a:rPr lang="en-US" sz="1400" dirty="0"/>
                        <a:t>EWL</a:t>
                      </a:r>
                      <a:endParaRPr lang="en-US" sz="14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0.16</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0.68</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0.17</a:t>
                      </a:r>
                      <a:endParaRPr lang="en-US" sz="1400" dirty="0">
                        <a:effectLst/>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3931854953"/>
                  </a:ext>
                </a:extLst>
              </a:tr>
              <a:tr h="426563">
                <a:tc>
                  <a:txBody>
                    <a:bodyPr/>
                    <a:lstStyle/>
                    <a:p>
                      <a:r>
                        <a:rPr lang="en-US" sz="1400"/>
                        <a:t>Maladaptive Exercise</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0.11</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0.29</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0.60</a:t>
                      </a:r>
                      <a:endParaRPr lang="en-US" sz="1400" dirty="0">
                        <a:effectLst/>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302629691"/>
                  </a:ext>
                </a:extLst>
              </a:tr>
            </a:tbl>
          </a:graphicData>
        </a:graphic>
      </p:graphicFrame>
      <p:pic>
        <p:nvPicPr>
          <p:cNvPr id="10" name="Content Placeholder 12" descr="Chart&#10;&#10;Description automatically generated with medium confidence">
            <a:extLst>
              <a:ext uri="{FF2B5EF4-FFF2-40B4-BE49-F238E27FC236}">
                <a16:creationId xmlns:a16="http://schemas.microsoft.com/office/drawing/2014/main" id="{1CF2BC2A-DCDC-66A2-8418-E4958797DD19}"/>
              </a:ext>
            </a:extLst>
          </p:cNvPr>
          <p:cNvPicPr>
            <a:picLocks noChangeAspect="1"/>
          </p:cNvPicPr>
          <p:nvPr/>
        </p:nvPicPr>
        <p:blipFill>
          <a:blip r:embed="rId3"/>
          <a:stretch>
            <a:fillRect/>
          </a:stretch>
        </p:blipFill>
        <p:spPr>
          <a:xfrm>
            <a:off x="5365795" y="1239102"/>
            <a:ext cx="6481422" cy="4536998"/>
          </a:xfrm>
          <a:prstGeom prst="rect">
            <a:avLst/>
          </a:prstGeom>
        </p:spPr>
      </p:pic>
    </p:spTree>
    <p:extLst>
      <p:ext uri="{BB962C8B-B14F-4D97-AF65-F5344CB8AC3E}">
        <p14:creationId xmlns:p14="http://schemas.microsoft.com/office/powerpoint/2010/main" val="3987777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7" descr="Chart&#10;&#10;Description automatically generated with medium confidence">
            <a:extLst>
              <a:ext uri="{FF2B5EF4-FFF2-40B4-BE49-F238E27FC236}">
                <a16:creationId xmlns:a16="http://schemas.microsoft.com/office/drawing/2014/main" id="{E22D4C1E-648A-0F2F-0C27-9B5BEEF24C1B}"/>
              </a:ext>
            </a:extLst>
          </p:cNvPr>
          <p:cNvPicPr>
            <a:picLocks noGrp="1" noChangeAspect="1"/>
          </p:cNvPicPr>
          <p:nvPr>
            <p:ph idx="1"/>
          </p:nvPr>
        </p:nvPicPr>
        <p:blipFill>
          <a:blip r:embed="rId3"/>
          <a:stretch>
            <a:fillRect/>
          </a:stretch>
        </p:blipFill>
        <p:spPr>
          <a:xfrm>
            <a:off x="5515453" y="1074656"/>
            <a:ext cx="6323569" cy="4426502"/>
          </a:xfrm>
          <a:prstGeom prst="rect">
            <a:avLst/>
          </a:prstGeom>
        </p:spPr>
      </p:pic>
      <p:graphicFrame>
        <p:nvGraphicFramePr>
          <p:cNvPr id="4" name="Table 2">
            <a:extLst>
              <a:ext uri="{FF2B5EF4-FFF2-40B4-BE49-F238E27FC236}">
                <a16:creationId xmlns:a16="http://schemas.microsoft.com/office/drawing/2014/main" id="{1F1A9173-4495-942C-819F-BDF080B24532}"/>
              </a:ext>
            </a:extLst>
          </p:cNvPr>
          <p:cNvGraphicFramePr>
            <a:graphicFrameLocks noGrp="1"/>
          </p:cNvGraphicFramePr>
          <p:nvPr/>
        </p:nvGraphicFramePr>
        <p:xfrm>
          <a:off x="197224" y="1898424"/>
          <a:ext cx="4317720" cy="2315119"/>
        </p:xfrm>
        <a:graphic>
          <a:graphicData uri="http://schemas.openxmlformats.org/drawingml/2006/table">
            <a:tbl>
              <a:tblPr firstRow="1" bandRow="1">
                <a:tableStyleId>{F5AB1C69-6EDB-4FF4-983F-18BD219EF322}</a:tableStyleId>
              </a:tblPr>
              <a:tblGrid>
                <a:gridCol w="1317811">
                  <a:extLst>
                    <a:ext uri="{9D8B030D-6E8A-4147-A177-3AD203B41FA5}">
                      <a16:colId xmlns:a16="http://schemas.microsoft.com/office/drawing/2014/main" val="4223816068"/>
                    </a:ext>
                  </a:extLst>
                </a:gridCol>
                <a:gridCol w="847746">
                  <a:extLst>
                    <a:ext uri="{9D8B030D-6E8A-4147-A177-3AD203B41FA5}">
                      <a16:colId xmlns:a16="http://schemas.microsoft.com/office/drawing/2014/main" val="3082582629"/>
                    </a:ext>
                  </a:extLst>
                </a:gridCol>
                <a:gridCol w="810725">
                  <a:extLst>
                    <a:ext uri="{9D8B030D-6E8A-4147-A177-3AD203B41FA5}">
                      <a16:colId xmlns:a16="http://schemas.microsoft.com/office/drawing/2014/main" val="2372033088"/>
                    </a:ext>
                  </a:extLst>
                </a:gridCol>
                <a:gridCol w="1341438">
                  <a:extLst>
                    <a:ext uri="{9D8B030D-6E8A-4147-A177-3AD203B41FA5}">
                      <a16:colId xmlns:a16="http://schemas.microsoft.com/office/drawing/2014/main" val="3533851885"/>
                    </a:ext>
                  </a:extLst>
                </a:gridCol>
              </a:tblGrid>
              <a:tr h="539329">
                <a:tc gridSpan="4">
                  <a:txBody>
                    <a:bodyPr/>
                    <a:lstStyle/>
                    <a:p>
                      <a:r>
                        <a:rPr lang="en-US" sz="1400" b="1" kern="1200" dirty="0">
                          <a:solidFill>
                            <a:schemeClr val="lt1"/>
                          </a:solidFill>
                          <a:effectLst/>
                        </a:rPr>
                        <a:t>Estimates of Transition Probabilities Across 1-year amongst Boys: From (rows) - To (cols)</a:t>
                      </a:r>
                      <a:endParaRPr lang="en-US" sz="1400" b="1" kern="1200" dirty="0">
                        <a:solidFill>
                          <a:schemeClr val="lt1"/>
                        </a:solidFill>
                        <a:effectLst/>
                        <a:latin typeface="Calibri" panose="020F0502020204030204" pitchFamily="34" charset="0"/>
                        <a:ea typeface="+mn-ea"/>
                        <a:cs typeface="Calibri" panose="020F0502020204030204" pitchFamily="34" charset="0"/>
                      </a:endParaRPr>
                    </a:p>
                  </a:txBody>
                  <a:tcPr marL="107555" marR="107555" marT="53777" marB="53777"/>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54038261"/>
                  </a:ext>
                </a:extLst>
              </a:tr>
              <a:tr h="426563">
                <a:tc>
                  <a:txBody>
                    <a:bodyPr/>
                    <a:lstStyle/>
                    <a:p>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No EWL</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EWL</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a:t>Maladaptive Exercise</a:t>
                      </a:r>
                      <a:endParaRPr lang="en-US" sz="1400">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1948323811"/>
                  </a:ext>
                </a:extLst>
              </a:tr>
              <a:tr h="386328">
                <a:tc>
                  <a:txBody>
                    <a:bodyPr/>
                    <a:lstStyle/>
                    <a:p>
                      <a:r>
                        <a:rPr lang="en-US" sz="1400"/>
                        <a:t>No EWL </a:t>
                      </a:r>
                      <a:endParaRPr lang="en-US" sz="140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0.90</a:t>
                      </a:r>
                      <a:endParaRPr lang="en-US" sz="9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0.09</a:t>
                      </a:r>
                      <a:endParaRPr lang="en-US" sz="9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t>0.01</a:t>
                      </a:r>
                      <a:endParaRPr lang="en-US" sz="1400" dirty="0">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1106769596"/>
                  </a:ext>
                </a:extLst>
              </a:tr>
              <a:tr h="280391">
                <a:tc>
                  <a:txBody>
                    <a:bodyPr/>
                    <a:lstStyle/>
                    <a:p>
                      <a:r>
                        <a:rPr lang="en-US" sz="1400" dirty="0"/>
                        <a:t>EWL</a:t>
                      </a:r>
                      <a:endParaRPr lang="en-US" sz="14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0.20</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0.63</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0.17</a:t>
                      </a:r>
                      <a:endParaRPr lang="en-US" sz="1400" dirty="0">
                        <a:effectLst/>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3931854953"/>
                  </a:ext>
                </a:extLst>
              </a:tr>
              <a:tr h="426563">
                <a:tc>
                  <a:txBody>
                    <a:bodyPr/>
                    <a:lstStyle/>
                    <a:p>
                      <a:r>
                        <a:rPr lang="en-US" sz="1400" dirty="0"/>
                        <a:t>Maladaptive Exercise</a:t>
                      </a:r>
                      <a:endParaRPr lang="en-US" sz="1400" dirty="0">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0.19</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0.18</a:t>
                      </a:r>
                      <a:endParaRPr lang="en-US" sz="1400" dirty="0">
                        <a:effectLst/>
                        <a:latin typeface="Calibri" panose="020F0502020204030204" pitchFamily="34" charset="0"/>
                        <a:cs typeface="Calibri" panose="020F0502020204030204" pitchFamily="34" charset="0"/>
                      </a:endParaRPr>
                    </a:p>
                  </a:txBody>
                  <a:tcPr marL="107555" marR="107555" marT="53777" marB="53777"/>
                </a:tc>
                <a:tc>
                  <a:txBody>
                    <a:bodyPr/>
                    <a:lstStyle/>
                    <a:p>
                      <a:r>
                        <a:rPr lang="en-US" sz="1400" dirty="0">
                          <a:effectLst/>
                        </a:rPr>
                        <a:t>0.63</a:t>
                      </a:r>
                      <a:endParaRPr lang="en-US" sz="1400" dirty="0">
                        <a:effectLst/>
                        <a:latin typeface="Calibri" panose="020F0502020204030204" pitchFamily="34" charset="0"/>
                        <a:cs typeface="Calibri" panose="020F0502020204030204" pitchFamily="34" charset="0"/>
                      </a:endParaRPr>
                    </a:p>
                  </a:txBody>
                  <a:tcPr marL="107555" marR="107555" marT="53777" marB="53777"/>
                </a:tc>
                <a:extLst>
                  <a:ext uri="{0D108BD9-81ED-4DB2-BD59-A6C34878D82A}">
                    <a16:rowId xmlns:a16="http://schemas.microsoft.com/office/drawing/2014/main" val="302629691"/>
                  </a:ext>
                </a:extLst>
              </a:tr>
            </a:tbl>
          </a:graphicData>
        </a:graphic>
      </p:graphicFrame>
    </p:spTree>
    <p:extLst>
      <p:ext uri="{BB962C8B-B14F-4D97-AF65-F5344CB8AC3E}">
        <p14:creationId xmlns:p14="http://schemas.microsoft.com/office/powerpoint/2010/main" val="196985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18AE-AE5E-A1DA-ACF7-F0C56342201F}"/>
              </a:ext>
            </a:extLst>
          </p:cNvPr>
          <p:cNvSpPr>
            <a:spLocks noGrp="1"/>
          </p:cNvSpPr>
          <p:nvPr>
            <p:ph type="title"/>
          </p:nvPr>
        </p:nvSpPr>
        <p:spPr>
          <a:xfrm>
            <a:off x="648929" y="629266"/>
            <a:ext cx="3505495" cy="1622321"/>
          </a:xfrm>
        </p:spPr>
        <p:txBody>
          <a:bodyPr>
            <a:normAutofit/>
          </a:bodyPr>
          <a:lstStyle/>
          <a:p>
            <a:r>
              <a:rPr lang="en-US" sz="2100" dirty="0"/>
              <a:t>Associations with Maladaptive Exercise: Demographics and baseline (Age 14) ED cognitions</a:t>
            </a:r>
          </a:p>
        </p:txBody>
      </p:sp>
      <p:sp>
        <p:nvSpPr>
          <p:cNvPr id="3" name="Content Placeholder 2">
            <a:extLst>
              <a:ext uri="{FF2B5EF4-FFF2-40B4-BE49-F238E27FC236}">
                <a16:creationId xmlns:a16="http://schemas.microsoft.com/office/drawing/2014/main" id="{28DCE24C-1256-6F35-D04C-6A715C30689B}"/>
              </a:ext>
            </a:extLst>
          </p:cNvPr>
          <p:cNvSpPr>
            <a:spLocks noGrp="1"/>
          </p:cNvSpPr>
          <p:nvPr>
            <p:ph idx="1"/>
          </p:nvPr>
        </p:nvSpPr>
        <p:spPr>
          <a:xfrm>
            <a:off x="648931" y="2438400"/>
            <a:ext cx="3505494" cy="3785419"/>
          </a:xfrm>
        </p:spPr>
        <p:txBody>
          <a:bodyPr>
            <a:normAutofit/>
          </a:bodyPr>
          <a:lstStyle/>
          <a:p>
            <a:r>
              <a:rPr lang="en-US" sz="2000" dirty="0"/>
              <a:t>Multiple imputation; multi-level modeling of maladaptive exercise and exercise for weight loss across adolescent development</a:t>
            </a:r>
          </a:p>
          <a:p>
            <a:r>
              <a:rPr lang="en-US" sz="2000" dirty="0"/>
              <a:t>Continuous predictors standardized; bootstrapped 99.5% confidence intervals</a:t>
            </a:r>
          </a:p>
          <a:p>
            <a:pPr marL="0" indent="0">
              <a:buNone/>
            </a:pPr>
            <a:endParaRPr lang="en-US" sz="2000" dirty="0"/>
          </a:p>
        </p:txBody>
      </p:sp>
      <p:graphicFrame>
        <p:nvGraphicFramePr>
          <p:cNvPr id="6" name="Table 6">
            <a:extLst>
              <a:ext uri="{FF2B5EF4-FFF2-40B4-BE49-F238E27FC236}">
                <a16:creationId xmlns:a16="http://schemas.microsoft.com/office/drawing/2014/main" id="{B16C0DDD-7B35-93B3-8C39-8E75C77FB8E0}"/>
              </a:ext>
            </a:extLst>
          </p:cNvPr>
          <p:cNvGraphicFramePr>
            <a:graphicFrameLocks noGrp="1"/>
          </p:cNvGraphicFramePr>
          <p:nvPr/>
        </p:nvGraphicFramePr>
        <p:xfrm>
          <a:off x="5568870" y="807593"/>
          <a:ext cx="5693315" cy="4904220"/>
        </p:xfrm>
        <a:graphic>
          <a:graphicData uri="http://schemas.openxmlformats.org/drawingml/2006/table">
            <a:tbl>
              <a:tblPr firstRow="1" bandRow="1">
                <a:tableStyleId>{5C22544A-7EE6-4342-B048-85BDC9FD1C3A}</a:tableStyleId>
              </a:tblPr>
              <a:tblGrid>
                <a:gridCol w="3455860">
                  <a:extLst>
                    <a:ext uri="{9D8B030D-6E8A-4147-A177-3AD203B41FA5}">
                      <a16:colId xmlns:a16="http://schemas.microsoft.com/office/drawing/2014/main" val="2717562063"/>
                    </a:ext>
                  </a:extLst>
                </a:gridCol>
                <a:gridCol w="1075860">
                  <a:extLst>
                    <a:ext uri="{9D8B030D-6E8A-4147-A177-3AD203B41FA5}">
                      <a16:colId xmlns:a16="http://schemas.microsoft.com/office/drawing/2014/main" val="4232169715"/>
                    </a:ext>
                  </a:extLst>
                </a:gridCol>
                <a:gridCol w="1161595">
                  <a:extLst>
                    <a:ext uri="{9D8B030D-6E8A-4147-A177-3AD203B41FA5}">
                      <a16:colId xmlns:a16="http://schemas.microsoft.com/office/drawing/2014/main" val="923456619"/>
                    </a:ext>
                  </a:extLst>
                </a:gridCol>
              </a:tblGrid>
              <a:tr h="501249">
                <a:tc>
                  <a:txBody>
                    <a:bodyPr/>
                    <a:lstStyle/>
                    <a:p>
                      <a:r>
                        <a:rPr lang="en-US" sz="1800" dirty="0">
                          <a:latin typeface="Calibri" panose="020F0502020204030204" pitchFamily="34" charset="0"/>
                          <a:cs typeface="Calibri" panose="020F0502020204030204" pitchFamily="34" charset="0"/>
                        </a:rPr>
                        <a:t>Predictor</a:t>
                      </a:r>
                    </a:p>
                  </a:txBody>
                  <a:tcPr marL="0" marR="121925" marT="60963" marB="60963"/>
                </a:tc>
                <a:tc>
                  <a:txBody>
                    <a:bodyPr/>
                    <a:lstStyle/>
                    <a:p>
                      <a:r>
                        <a:rPr lang="en-US" sz="1800">
                          <a:latin typeface="Calibri" panose="020F0502020204030204" pitchFamily="34" charset="0"/>
                          <a:cs typeface="Calibri" panose="020F0502020204030204" pitchFamily="34" charset="0"/>
                        </a:rPr>
                        <a:t>Girls</a:t>
                      </a:r>
                    </a:p>
                  </a:txBody>
                  <a:tcPr marL="0" marR="121925" marT="60963" marB="60963"/>
                </a:tc>
                <a:tc>
                  <a:txBody>
                    <a:bodyPr/>
                    <a:lstStyle/>
                    <a:p>
                      <a:r>
                        <a:rPr lang="en-US" sz="1800" dirty="0">
                          <a:latin typeface="Calibri" panose="020F0502020204030204" pitchFamily="34" charset="0"/>
                          <a:cs typeface="Calibri" panose="020F0502020204030204" pitchFamily="34" charset="0"/>
                        </a:rPr>
                        <a:t>Boys</a:t>
                      </a:r>
                    </a:p>
                  </a:txBody>
                  <a:tcPr marL="0" marR="121925" marT="60963" marB="60963"/>
                </a:tc>
                <a:extLst>
                  <a:ext uri="{0D108BD9-81ED-4DB2-BD59-A6C34878D82A}">
                    <a16:rowId xmlns:a16="http://schemas.microsoft.com/office/drawing/2014/main" val="4186633691"/>
                  </a:ext>
                </a:extLst>
              </a:tr>
              <a:tr h="345963">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(Intercept)</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0.06</a:t>
                      </a:r>
                    </a:p>
                  </a:txBody>
                  <a:tcPr marL="0" marR="12701" marT="12701" marB="0" anchor="b"/>
                </a:tc>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0.03</a:t>
                      </a:r>
                    </a:p>
                  </a:txBody>
                  <a:tcPr marL="0" marR="12701" marT="12701" marB="0" anchor="b"/>
                </a:tc>
                <a:extLst>
                  <a:ext uri="{0D108BD9-81ED-4DB2-BD59-A6C34878D82A}">
                    <a16:rowId xmlns:a16="http://schemas.microsoft.com/office/drawing/2014/main" val="1231440658"/>
                  </a:ext>
                </a:extLst>
              </a:tr>
              <a:tr h="345963">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Age</a:t>
                      </a:r>
                    </a:p>
                  </a:txBody>
                  <a:tcPr marL="0" marR="12701" marT="12701" marB="0" anchor="b"/>
                </a:tc>
                <a:tc>
                  <a:txBody>
                    <a:bodyPr/>
                    <a:lstStyle/>
                    <a:p>
                      <a:pPr algn="l" fontAlgn="b"/>
                      <a:r>
                        <a:rPr lang="en-US" sz="1800" b="0" i="0" u="none" strike="noStrike">
                          <a:solidFill>
                            <a:srgbClr val="0000FF"/>
                          </a:solidFill>
                          <a:effectLst/>
                          <a:latin typeface="Calibri" panose="020F0502020204030204" pitchFamily="34" charset="0"/>
                          <a:cs typeface="Calibri" panose="020F0502020204030204" pitchFamily="34" charset="0"/>
                        </a:rPr>
                        <a:t>1.10</a:t>
                      </a:r>
                    </a:p>
                  </a:txBody>
                  <a:tcPr marL="0" marR="12701" marT="12701" marB="0" anchor="b"/>
                </a:tc>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1.10</a:t>
                      </a:r>
                    </a:p>
                  </a:txBody>
                  <a:tcPr marL="0" marR="12701" marT="12701" marB="0" anchor="b"/>
                </a:tc>
                <a:extLst>
                  <a:ext uri="{0D108BD9-81ED-4DB2-BD59-A6C34878D82A}">
                    <a16:rowId xmlns:a16="http://schemas.microsoft.com/office/drawing/2014/main" val="922457946"/>
                  </a:ext>
                </a:extLst>
              </a:tr>
              <a:tr h="345963">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Parent SES</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1.02</a:t>
                      </a:r>
                    </a:p>
                  </a:txBody>
                  <a:tcPr marL="0" marR="12701" marT="12701" marB="0" anchor="b"/>
                </a:tc>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1.00</a:t>
                      </a:r>
                    </a:p>
                  </a:txBody>
                  <a:tcPr marL="0" marR="12701" marT="12701" marB="0" anchor="b"/>
                </a:tc>
                <a:extLst>
                  <a:ext uri="{0D108BD9-81ED-4DB2-BD59-A6C34878D82A}">
                    <a16:rowId xmlns:a16="http://schemas.microsoft.com/office/drawing/2014/main" val="2351809601"/>
                  </a:ext>
                </a:extLst>
              </a:tr>
              <a:tr h="345963">
                <a:tc>
                  <a:txBody>
                    <a:bodyPr/>
                    <a:lstStyle/>
                    <a:p>
                      <a:pPr algn="l" fontAlgn="b"/>
                      <a:r>
                        <a:rPr lang="en-US" sz="1800" b="0" i="0" u="none" strike="noStrike">
                          <a:solidFill>
                            <a:srgbClr val="0000FF"/>
                          </a:solidFill>
                          <a:effectLst/>
                          <a:latin typeface="Calibri" panose="020F0502020204030204" pitchFamily="34" charset="0"/>
                          <a:cs typeface="Calibri" panose="020F0502020204030204" pitchFamily="34" charset="0"/>
                        </a:rPr>
                        <a:t>BMI Z - Age 13</a:t>
                      </a:r>
                    </a:p>
                  </a:txBody>
                  <a:tcPr marL="0" marR="12701" marT="12701" marB="0" anchor="b"/>
                </a:tc>
                <a:tc>
                  <a:txBody>
                    <a:bodyPr/>
                    <a:lstStyle/>
                    <a:p>
                      <a:pPr algn="l" fontAlgn="b"/>
                      <a:r>
                        <a:rPr lang="en-US" sz="1800" b="0" i="0" u="none" strike="noStrike">
                          <a:solidFill>
                            <a:srgbClr val="0000FF"/>
                          </a:solidFill>
                          <a:effectLst/>
                          <a:latin typeface="Calibri" panose="020F0502020204030204" pitchFamily="34" charset="0"/>
                          <a:cs typeface="Calibri" panose="020F0502020204030204" pitchFamily="34" charset="0"/>
                        </a:rPr>
                        <a:t>1.18</a:t>
                      </a:r>
                    </a:p>
                  </a:txBody>
                  <a:tcPr marL="0" marR="12701" marT="12701" marB="0" anchor="b"/>
                </a:tc>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1.74</a:t>
                      </a:r>
                    </a:p>
                  </a:txBody>
                  <a:tcPr marL="0" marR="12701" marT="12701" marB="0" anchor="b"/>
                </a:tc>
                <a:extLst>
                  <a:ext uri="{0D108BD9-81ED-4DB2-BD59-A6C34878D82A}">
                    <a16:rowId xmlns:a16="http://schemas.microsoft.com/office/drawing/2014/main" val="4045505636"/>
                  </a:ext>
                </a:extLst>
              </a:tr>
              <a:tr h="345963">
                <a:tc>
                  <a:txBody>
                    <a:bodyPr/>
                    <a:lstStyle/>
                    <a:p>
                      <a:pPr algn="l" fontAlgn="b"/>
                      <a:r>
                        <a:rPr lang="en-US" sz="1800" b="0" i="0" u="none" strike="noStrike">
                          <a:solidFill>
                            <a:srgbClr val="0000FF"/>
                          </a:solidFill>
                          <a:effectLst/>
                          <a:latin typeface="Calibri" panose="020F0502020204030204" pitchFamily="34" charset="0"/>
                          <a:cs typeface="Calibri" panose="020F0502020204030204" pitchFamily="34" charset="0"/>
                        </a:rPr>
                        <a:t>Fear of Wt Gain - Age 14</a:t>
                      </a:r>
                    </a:p>
                  </a:txBody>
                  <a:tcPr marL="0" marR="12701" marT="12701" marB="0" anchor="b"/>
                </a:tc>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1.80</a:t>
                      </a:r>
                    </a:p>
                  </a:txBody>
                  <a:tcPr marL="0" marR="12701" marT="12701" marB="0" anchor="b"/>
                </a:tc>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1.89</a:t>
                      </a:r>
                    </a:p>
                  </a:txBody>
                  <a:tcPr marL="0" marR="12701" marT="12701" marB="0" anchor="b"/>
                </a:tc>
                <a:extLst>
                  <a:ext uri="{0D108BD9-81ED-4DB2-BD59-A6C34878D82A}">
                    <a16:rowId xmlns:a16="http://schemas.microsoft.com/office/drawing/2014/main" val="195581777"/>
                  </a:ext>
                </a:extLst>
              </a:tr>
              <a:tr h="345963">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Body </a:t>
                      </a:r>
                      <a:r>
                        <a:rPr lang="en-US" sz="1800" b="0" i="0" u="none" strike="noStrike" dirty="0" err="1">
                          <a:solidFill>
                            <a:srgbClr val="000000"/>
                          </a:solidFill>
                          <a:effectLst/>
                          <a:latin typeface="Calibri" panose="020F0502020204030204" pitchFamily="34" charset="0"/>
                          <a:cs typeface="Calibri" panose="020F0502020204030204" pitchFamily="34" charset="0"/>
                        </a:rPr>
                        <a:t>Dissatisifaction</a:t>
                      </a:r>
                      <a:r>
                        <a:rPr lang="en-US" sz="1800" b="0" i="0" u="none" strike="noStrike" dirty="0">
                          <a:solidFill>
                            <a:srgbClr val="000000"/>
                          </a:solidFill>
                          <a:effectLst/>
                          <a:latin typeface="Calibri" panose="020F0502020204030204" pitchFamily="34" charset="0"/>
                          <a:cs typeface="Calibri" panose="020F0502020204030204" pitchFamily="34" charset="0"/>
                        </a:rPr>
                        <a:t> - Age 14</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1.12</a:t>
                      </a:r>
                    </a:p>
                  </a:txBody>
                  <a:tcPr marL="0" marR="12701" marT="12701" marB="0" anchor="b"/>
                </a:tc>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1.01</a:t>
                      </a:r>
                    </a:p>
                  </a:txBody>
                  <a:tcPr marL="0" marR="12701" marT="12701" marB="0" anchor="b"/>
                </a:tc>
                <a:extLst>
                  <a:ext uri="{0D108BD9-81ED-4DB2-BD59-A6C34878D82A}">
                    <a16:rowId xmlns:a16="http://schemas.microsoft.com/office/drawing/2014/main" val="3681660553"/>
                  </a:ext>
                </a:extLst>
              </a:tr>
              <a:tr h="345963">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Thin-ideal Internalization - Age 14</a:t>
                      </a:r>
                    </a:p>
                  </a:txBody>
                  <a:tcPr marL="0" marR="12701" marT="12701" marB="0" anchor="b"/>
                </a:tc>
                <a:tc>
                  <a:txBody>
                    <a:bodyPr/>
                    <a:lstStyle/>
                    <a:p>
                      <a:pPr algn="l" fontAlgn="b"/>
                      <a:r>
                        <a:rPr lang="en-US" sz="1800" b="0" i="0" u="none" strike="noStrike">
                          <a:solidFill>
                            <a:srgbClr val="0000FF"/>
                          </a:solidFill>
                          <a:effectLst/>
                          <a:latin typeface="Calibri" panose="020F0502020204030204" pitchFamily="34" charset="0"/>
                          <a:cs typeface="Calibri" panose="020F0502020204030204" pitchFamily="34" charset="0"/>
                        </a:rPr>
                        <a:t>1.15</a:t>
                      </a:r>
                    </a:p>
                  </a:txBody>
                  <a:tcPr marL="0" marR="12701" marT="12701" marB="0" anchor="b"/>
                </a:tc>
                <a:tc>
                  <a:txBody>
                    <a:bodyPr/>
                    <a:lstStyle/>
                    <a:p>
                      <a:pPr algn="l" fontAlgn="b"/>
                      <a:r>
                        <a:rPr lang="en-US" sz="1800" b="0" i="0" u="none" strike="noStrike" dirty="0">
                          <a:solidFill>
                            <a:srgbClr val="0000FF"/>
                          </a:solidFill>
                          <a:effectLst/>
                          <a:latin typeface="Calibri" panose="020F0502020204030204" pitchFamily="34" charset="0"/>
                          <a:cs typeface="Calibri" panose="020F0502020204030204" pitchFamily="34" charset="0"/>
                        </a:rPr>
                        <a:t>1.19</a:t>
                      </a:r>
                    </a:p>
                  </a:txBody>
                  <a:tcPr marL="0" marR="12701" marT="12701" marB="0" anchor="b"/>
                </a:tc>
                <a:extLst>
                  <a:ext uri="{0D108BD9-81ED-4DB2-BD59-A6C34878D82A}">
                    <a16:rowId xmlns:a16="http://schemas.microsoft.com/office/drawing/2014/main" val="2668106140"/>
                  </a:ext>
                </a:extLst>
              </a:tr>
              <a:tr h="177654">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Age x BMI (13)</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1</a:t>
                      </a:r>
                    </a:p>
                  </a:txBody>
                  <a:tcPr marL="0" marR="12701" marT="12701" marB="0" anchor="b"/>
                </a:tc>
                <a:tc>
                  <a:txBody>
                    <a:bodyPr/>
                    <a:lstStyle/>
                    <a:p>
                      <a:pPr algn="l"/>
                      <a:r>
                        <a:rPr lang="en-US" sz="1800" dirty="0">
                          <a:latin typeface="Calibri" panose="020F0502020204030204" pitchFamily="34" charset="0"/>
                          <a:cs typeface="Calibri" panose="020F0502020204030204" pitchFamily="34" charset="0"/>
                        </a:rPr>
                        <a:t>--</a:t>
                      </a:r>
                    </a:p>
                  </a:txBody>
                  <a:tcPr marL="0" marR="121925" marT="60963" marB="60963"/>
                </a:tc>
                <a:extLst>
                  <a:ext uri="{0D108BD9-81ED-4DB2-BD59-A6C34878D82A}">
                    <a16:rowId xmlns:a16="http://schemas.microsoft.com/office/drawing/2014/main" val="4282846079"/>
                  </a:ext>
                </a:extLst>
              </a:tr>
              <a:tr h="286496">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Age x Fear of </a:t>
                      </a:r>
                      <a:r>
                        <a:rPr lang="en-US" sz="1800" b="0" i="0" u="none" strike="noStrike" dirty="0" err="1">
                          <a:solidFill>
                            <a:srgbClr val="000000"/>
                          </a:solidFill>
                          <a:effectLst/>
                          <a:latin typeface="Calibri" panose="020F0502020204030204" pitchFamily="34" charset="0"/>
                          <a:cs typeface="Calibri" panose="020F0502020204030204" pitchFamily="34" charset="0"/>
                        </a:rPr>
                        <a:t>Wt</a:t>
                      </a:r>
                      <a:r>
                        <a:rPr lang="en-US" sz="1800" b="0" i="0" u="none" strike="noStrike" dirty="0">
                          <a:solidFill>
                            <a:srgbClr val="000000"/>
                          </a:solidFill>
                          <a:effectLst/>
                          <a:latin typeface="Calibri" panose="020F0502020204030204" pitchFamily="34" charset="0"/>
                          <a:cs typeface="Calibri" panose="020F0502020204030204" pitchFamily="34" charset="0"/>
                        </a:rPr>
                        <a:t> Gain (14)</a:t>
                      </a:r>
                    </a:p>
                  </a:txBody>
                  <a:tcPr marL="0" marR="12701" marT="12701" marB="0" anchor="b"/>
                </a:tc>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0.98</a:t>
                      </a:r>
                    </a:p>
                  </a:txBody>
                  <a:tcPr marL="0" marR="12701" marT="12701" marB="0" anchor="b"/>
                </a:tc>
                <a:tc>
                  <a:txBody>
                    <a:bodyPr/>
                    <a:lstStyle/>
                    <a:p>
                      <a:pPr algn="l"/>
                      <a:r>
                        <a:rPr lang="en-US" sz="1800" dirty="0">
                          <a:latin typeface="Calibri" panose="020F0502020204030204" pitchFamily="34" charset="0"/>
                          <a:cs typeface="Calibri" panose="020F0502020204030204" pitchFamily="34" charset="0"/>
                        </a:rPr>
                        <a:t>--</a:t>
                      </a:r>
                    </a:p>
                  </a:txBody>
                  <a:tcPr marL="0" marR="121925" marT="60963" marB="60963"/>
                </a:tc>
                <a:extLst>
                  <a:ext uri="{0D108BD9-81ED-4DB2-BD59-A6C34878D82A}">
                    <a16:rowId xmlns:a16="http://schemas.microsoft.com/office/drawing/2014/main" val="1763882519"/>
                  </a:ext>
                </a:extLst>
              </a:tr>
              <a:tr h="341174">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Age x Body Satisfaction (14)</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0.99</a:t>
                      </a:r>
                    </a:p>
                  </a:txBody>
                  <a:tcPr marL="0" marR="12701" marT="12701" marB="0" anchor="b"/>
                </a:tc>
                <a:tc>
                  <a:txBody>
                    <a:bodyPr/>
                    <a:lstStyle/>
                    <a:p>
                      <a:pPr algn="l"/>
                      <a:r>
                        <a:rPr lang="en-US" sz="1800" dirty="0">
                          <a:latin typeface="Calibri" panose="020F0502020204030204" pitchFamily="34" charset="0"/>
                          <a:cs typeface="Calibri" panose="020F0502020204030204" pitchFamily="34" charset="0"/>
                        </a:rPr>
                        <a:t>--</a:t>
                      </a:r>
                    </a:p>
                  </a:txBody>
                  <a:tcPr marL="0" marR="121925" marT="60963" marB="60963"/>
                </a:tc>
                <a:extLst>
                  <a:ext uri="{0D108BD9-81ED-4DB2-BD59-A6C34878D82A}">
                    <a16:rowId xmlns:a16="http://schemas.microsoft.com/office/drawing/2014/main" val="742768945"/>
                  </a:ext>
                </a:extLst>
              </a:tr>
              <a:tr h="315171">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Age x Thin-Ideal Internalization (14)</a:t>
                      </a:r>
                    </a:p>
                  </a:txBody>
                  <a:tcPr marL="0" marR="12701" marT="12701" marB="0" anchor="b"/>
                </a:tc>
                <a:tc>
                  <a:txBody>
                    <a:bodyPr/>
                    <a:lstStyle/>
                    <a:p>
                      <a:pPr algn="l" fontAlgn="b"/>
                      <a:r>
                        <a:rPr lang="en-US" sz="1800" b="0" i="0" u="none" strike="noStrike">
                          <a:solidFill>
                            <a:srgbClr val="000000"/>
                          </a:solidFill>
                          <a:effectLst/>
                          <a:latin typeface="Calibri" panose="020F0502020204030204" pitchFamily="34" charset="0"/>
                          <a:cs typeface="Calibri" panose="020F0502020204030204" pitchFamily="34" charset="0"/>
                        </a:rPr>
                        <a:t>0.99</a:t>
                      </a:r>
                    </a:p>
                  </a:txBody>
                  <a:tcPr marL="0" marR="12701" marT="12701" marB="0" anchor="b"/>
                </a:tc>
                <a:tc>
                  <a:txBody>
                    <a:bodyPr/>
                    <a:lstStyle/>
                    <a:p>
                      <a:pPr algn="l"/>
                      <a:r>
                        <a:rPr lang="en-US" sz="1800" dirty="0">
                          <a:latin typeface="Calibri" panose="020F0502020204030204" pitchFamily="34" charset="0"/>
                          <a:cs typeface="Calibri" panose="020F0502020204030204" pitchFamily="34" charset="0"/>
                        </a:rPr>
                        <a:t>--</a:t>
                      </a:r>
                    </a:p>
                  </a:txBody>
                  <a:tcPr marL="0" marR="121925" marT="60963" marB="60963"/>
                </a:tc>
                <a:extLst>
                  <a:ext uri="{0D108BD9-81ED-4DB2-BD59-A6C34878D82A}">
                    <a16:rowId xmlns:a16="http://schemas.microsoft.com/office/drawing/2014/main" val="4066661451"/>
                  </a:ext>
                </a:extLst>
              </a:tr>
              <a:tr h="315171">
                <a:tc>
                  <a:txBody>
                    <a:bodyPr/>
                    <a:lstStyle/>
                    <a:p>
                      <a:pPr algn="l" fontAlgn="b"/>
                      <a:r>
                        <a:rPr lang="en-US" sz="1800" b="1" i="0" u="none" strike="noStrike" dirty="0">
                          <a:solidFill>
                            <a:srgbClr val="000000"/>
                          </a:solidFill>
                          <a:effectLst/>
                          <a:latin typeface="Calibri" panose="020F0502020204030204" pitchFamily="34" charset="0"/>
                          <a:cs typeface="Calibri" panose="020F0502020204030204" pitchFamily="34" charset="0"/>
                        </a:rPr>
                        <a:t>D</a:t>
                      </a:r>
                      <a:r>
                        <a:rPr lang="en-US" sz="1800" b="1" i="0" u="none" strike="noStrike" baseline="-25000" dirty="0">
                          <a:solidFill>
                            <a:srgbClr val="000000"/>
                          </a:solidFill>
                          <a:effectLst/>
                          <a:latin typeface="Calibri" panose="020F0502020204030204" pitchFamily="34" charset="0"/>
                          <a:cs typeface="Calibri" panose="020F0502020204030204" pitchFamily="34" charset="0"/>
                        </a:rPr>
                        <a:t>3 </a:t>
                      </a:r>
                      <a:r>
                        <a:rPr lang="en-US" sz="1800" b="1" i="0" u="none" strike="noStrike" baseline="0" dirty="0">
                          <a:solidFill>
                            <a:srgbClr val="000000"/>
                          </a:solidFill>
                          <a:effectLst/>
                          <a:latin typeface="Calibri" panose="020F0502020204030204" pitchFamily="34" charset="0"/>
                          <a:cs typeface="Calibri" panose="020F0502020204030204" pitchFamily="34" charset="0"/>
                        </a:rPr>
                        <a:t>stat</a:t>
                      </a:r>
                      <a:r>
                        <a:rPr lang="en-US" sz="1800" b="1" i="0" u="none" strike="noStrike" baseline="-25000" dirty="0">
                          <a:solidFill>
                            <a:srgbClr val="000000"/>
                          </a:solidFill>
                          <a:effectLst/>
                          <a:latin typeface="Calibri" panose="020F0502020204030204" pitchFamily="34" charset="0"/>
                          <a:cs typeface="Calibri" panose="020F0502020204030204" pitchFamily="34" charset="0"/>
                        </a:rPr>
                        <a:t> </a:t>
                      </a:r>
                      <a:r>
                        <a:rPr lang="en-US" sz="1800" b="1" i="0" u="none" strike="noStrike" baseline="0" dirty="0">
                          <a:solidFill>
                            <a:srgbClr val="000000"/>
                          </a:solidFill>
                          <a:effectLst/>
                          <a:latin typeface="Calibri" panose="020F0502020204030204" pitchFamily="34" charset="0"/>
                          <a:cs typeface="Calibri" panose="020F0502020204030204" pitchFamily="34" charset="0"/>
                        </a:rPr>
                        <a:t>(LRT vs. simpler model)</a:t>
                      </a:r>
                    </a:p>
                  </a:txBody>
                  <a:tcPr marL="0" marR="12701" marT="12701" marB="0"/>
                </a:tc>
                <a:tc>
                  <a:txBody>
                    <a:bodyPr/>
                    <a:lstStyle/>
                    <a:p>
                      <a:pPr algn="l" fontAlgn="b"/>
                      <a:r>
                        <a:rPr lang="en-US" sz="1800" b="0" i="0" u="none" strike="noStrike" dirty="0">
                          <a:solidFill>
                            <a:srgbClr val="000000"/>
                          </a:solidFill>
                          <a:effectLst/>
                          <a:latin typeface="Calibri" panose="020F0502020204030204" pitchFamily="34" charset="0"/>
                          <a:cs typeface="Calibri" panose="020F0502020204030204" pitchFamily="34" charset="0"/>
                        </a:rPr>
                        <a:t>4.75</a:t>
                      </a:r>
                    </a:p>
                  </a:txBody>
                  <a:tcPr marL="0" marR="12701" marT="12701" marB="0" anchor="ctr"/>
                </a:tc>
                <a:tc>
                  <a:txBody>
                    <a:bodyPr/>
                    <a:lstStyle/>
                    <a:p>
                      <a:pPr algn="l"/>
                      <a:r>
                        <a:rPr lang="en-US" sz="1800" b="0" dirty="0">
                          <a:latin typeface="Calibri" panose="020F0502020204030204" pitchFamily="34" charset="0"/>
                          <a:cs typeface="Calibri" panose="020F0502020204030204" pitchFamily="34" charset="0"/>
                        </a:rPr>
                        <a:t>21.10</a:t>
                      </a:r>
                    </a:p>
                  </a:txBody>
                  <a:tcPr marL="0" marR="121925" marT="60963" marB="60963"/>
                </a:tc>
                <a:extLst>
                  <a:ext uri="{0D108BD9-81ED-4DB2-BD59-A6C34878D82A}">
                    <a16:rowId xmlns:a16="http://schemas.microsoft.com/office/drawing/2014/main" val="473739532"/>
                  </a:ext>
                </a:extLst>
              </a:tr>
            </a:tbl>
          </a:graphicData>
        </a:graphic>
      </p:graphicFrame>
    </p:spTree>
    <p:extLst>
      <p:ext uri="{BB962C8B-B14F-4D97-AF65-F5344CB8AC3E}">
        <p14:creationId xmlns:p14="http://schemas.microsoft.com/office/powerpoint/2010/main" val="364417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ootball players on a dirt field with a ball">
            <a:extLst>
              <a:ext uri="{FF2B5EF4-FFF2-40B4-BE49-F238E27FC236}">
                <a16:creationId xmlns:a16="http://schemas.microsoft.com/office/drawing/2014/main" id="{11FEDBDB-8975-644F-BF19-EBCC07D97BB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18000"/>
                    </a14:imgEffect>
                  </a14:imgLayer>
                </a14:imgProps>
              </a:ext>
            </a:extLst>
          </a:blip>
          <a:srcRect t="302" r="14749" b="8790"/>
          <a:stretch/>
        </p:blipFill>
        <p:spPr>
          <a:xfrm>
            <a:off x="20" y="21276"/>
            <a:ext cx="12191980" cy="6857990"/>
          </a:xfrm>
          <a:prstGeom prst="rect">
            <a:avLst/>
          </a:prstGeom>
        </p:spPr>
      </p:pic>
      <p:sp>
        <p:nvSpPr>
          <p:cNvPr id="2" name="Title 1">
            <a:extLst>
              <a:ext uri="{FF2B5EF4-FFF2-40B4-BE49-F238E27FC236}">
                <a16:creationId xmlns:a16="http://schemas.microsoft.com/office/drawing/2014/main" id="{EB37865E-7C85-E646-97E2-3CBAB70D765B}"/>
              </a:ext>
            </a:extLst>
          </p:cNvPr>
          <p:cNvSpPr>
            <a:spLocks noGrp="1"/>
          </p:cNvSpPr>
          <p:nvPr>
            <p:ph type="title"/>
          </p:nvPr>
        </p:nvSpPr>
        <p:spPr>
          <a:xfrm>
            <a:off x="594805" y="640263"/>
            <a:ext cx="5221266" cy="1344975"/>
          </a:xfrm>
        </p:spPr>
        <p:txBody>
          <a:bodyPr>
            <a:normAutofit/>
          </a:bodyPr>
          <a:lstStyle/>
          <a:p>
            <a:r>
              <a:rPr lang="en-US" sz="4000" dirty="0">
                <a:solidFill>
                  <a:schemeClr val="bg1"/>
                </a:solidFill>
              </a:rPr>
              <a:t>Discussion</a:t>
            </a:r>
          </a:p>
        </p:txBody>
      </p:sp>
      <p:sp>
        <p:nvSpPr>
          <p:cNvPr id="3" name="Content Placeholder 2">
            <a:extLst>
              <a:ext uri="{FF2B5EF4-FFF2-40B4-BE49-F238E27FC236}">
                <a16:creationId xmlns:a16="http://schemas.microsoft.com/office/drawing/2014/main" id="{C74B63EE-A881-E44D-9C36-F0E61B5D262A}"/>
              </a:ext>
            </a:extLst>
          </p:cNvPr>
          <p:cNvSpPr>
            <a:spLocks noGrp="1"/>
          </p:cNvSpPr>
          <p:nvPr>
            <p:ph idx="1"/>
          </p:nvPr>
        </p:nvSpPr>
        <p:spPr>
          <a:xfrm>
            <a:off x="594110" y="2121763"/>
            <a:ext cx="5235490" cy="3773010"/>
          </a:xfrm>
        </p:spPr>
        <p:txBody>
          <a:bodyPr>
            <a:normAutofit/>
          </a:bodyPr>
          <a:lstStyle/>
          <a:p>
            <a:pPr marL="0" indent="0">
              <a:buNone/>
            </a:pPr>
            <a:r>
              <a:rPr lang="en-US" sz="1700" i="1" dirty="0">
                <a:solidFill>
                  <a:schemeClr val="bg1"/>
                </a:solidFill>
              </a:rPr>
              <a:t>. </a:t>
            </a:r>
          </a:p>
          <a:p>
            <a:r>
              <a:rPr lang="en-US" sz="1700" dirty="0">
                <a:solidFill>
                  <a:schemeClr val="bg1"/>
                </a:solidFill>
              </a:rPr>
              <a:t>Both EWL and maladaptive exercise increase in frequency across development</a:t>
            </a:r>
          </a:p>
          <a:p>
            <a:r>
              <a:rPr lang="en-US" sz="1700" b="1" dirty="0">
                <a:solidFill>
                  <a:schemeClr val="bg1"/>
                </a:solidFill>
              </a:rPr>
              <a:t>Fear of weight gain </a:t>
            </a:r>
            <a:r>
              <a:rPr lang="en-US" sz="1700" dirty="0">
                <a:solidFill>
                  <a:schemeClr val="bg1"/>
                </a:solidFill>
              </a:rPr>
              <a:t>and </a:t>
            </a:r>
            <a:r>
              <a:rPr lang="en-US" sz="1700" b="1" dirty="0">
                <a:solidFill>
                  <a:schemeClr val="bg1"/>
                </a:solidFill>
              </a:rPr>
              <a:t>high BMI </a:t>
            </a:r>
            <a:r>
              <a:rPr lang="en-US" sz="1700" dirty="0">
                <a:solidFill>
                  <a:schemeClr val="bg1"/>
                </a:solidFill>
              </a:rPr>
              <a:t>are associated with maladaptive exercise in this adolescent cohort</a:t>
            </a:r>
            <a:endParaRPr lang="en-US" sz="2100" dirty="0">
              <a:solidFill>
                <a:schemeClr val="bg1"/>
              </a:solidFill>
            </a:endParaRPr>
          </a:p>
          <a:p>
            <a:r>
              <a:rPr lang="en-US" sz="1700" dirty="0">
                <a:solidFill>
                  <a:schemeClr val="bg1"/>
                </a:solidFill>
              </a:rPr>
              <a:t>EWL and Maladaptive Exercise in early adolescence may be useful in models identifying high-risk youth</a:t>
            </a:r>
          </a:p>
          <a:p>
            <a:endParaRPr lang="en-US" sz="1700" dirty="0">
              <a:solidFill>
                <a:schemeClr val="bg1"/>
              </a:solidFill>
            </a:endParaRPr>
          </a:p>
        </p:txBody>
      </p:sp>
    </p:spTree>
    <p:extLst>
      <p:ext uri="{BB962C8B-B14F-4D97-AF65-F5344CB8AC3E}">
        <p14:creationId xmlns:p14="http://schemas.microsoft.com/office/powerpoint/2010/main" val="540371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06122E-074B-33A2-334D-3CA1F44BD6B6}"/>
              </a:ext>
            </a:extLst>
          </p:cNvPr>
          <p:cNvSpPr>
            <a:spLocks noGrp="1"/>
          </p:cNvSpPr>
          <p:nvPr>
            <p:ph idx="1"/>
          </p:nvPr>
        </p:nvSpPr>
        <p:spPr>
          <a:xfrm>
            <a:off x="1288064" y="2853879"/>
            <a:ext cx="9637776" cy="2714771"/>
          </a:xfrm>
        </p:spPr>
        <p:txBody>
          <a:bodyPr vert="horz" lIns="91440" tIns="45720" rIns="91440" bIns="45720" rtlCol="0">
            <a:normAutofit/>
          </a:bodyPr>
          <a:lstStyle/>
          <a:p>
            <a:pPr marL="0" marR="0">
              <a:spcBef>
                <a:spcPts val="0"/>
              </a:spcBef>
              <a:spcAft>
                <a:spcPts val="600"/>
              </a:spcAft>
            </a:pPr>
            <a:r>
              <a:rPr lang="en-US" sz="2000" b="1">
                <a:effectLst/>
              </a:rPr>
              <a:t>Aim 1: Confirm feasibility of paradigms evaluating acute response to exercise among outpatient individuals with EDs. </a:t>
            </a:r>
            <a:r>
              <a:rPr lang="en-US" sz="2000" i="1">
                <a:effectLst/>
              </a:rPr>
              <a:t>a) study dropout, b) adverse events, c) completion rates of exercise task on Day B, d) completion rates of milkshake task across ED and HC participants. </a:t>
            </a:r>
          </a:p>
          <a:p>
            <a:pPr marL="0" marR="0">
              <a:spcBef>
                <a:spcPts val="0"/>
              </a:spcBef>
              <a:spcAft>
                <a:spcPts val="600"/>
              </a:spcAft>
            </a:pPr>
            <a:endParaRPr lang="en-US" sz="2000" i="1">
              <a:effectLst/>
            </a:endParaRPr>
          </a:p>
          <a:p>
            <a:pPr marL="0" marR="0">
              <a:spcBef>
                <a:spcPts val="0"/>
              </a:spcBef>
              <a:spcAft>
                <a:spcPts val="600"/>
              </a:spcAft>
            </a:pPr>
            <a:r>
              <a:rPr lang="en-US" sz="2000" b="1">
                <a:effectLst/>
              </a:rPr>
              <a:t>Aim 2: Characterize variability in biobehavioral response to in-lab exercise</a:t>
            </a:r>
            <a:r>
              <a:rPr lang="en-US" sz="2000">
                <a:effectLst/>
              </a:rPr>
              <a:t>. </a:t>
            </a:r>
            <a:r>
              <a:rPr lang="en-US" sz="2000" i="1"/>
              <a:t>C</a:t>
            </a:r>
            <a:r>
              <a:rPr lang="en-US" sz="2000" i="1">
                <a:effectLst/>
              </a:rPr>
              <a:t>haracterize changes during exercise in state body image, mood, and biological markers in both ED and HC groups; specifically mean levels of, and variability in, biobehavioral response to exercise across ED and HC. </a:t>
            </a:r>
            <a:endParaRPr lang="en-US" sz="2000">
              <a:effectLst/>
            </a:endParaRPr>
          </a:p>
        </p:txBody>
      </p:sp>
      <p:pic>
        <p:nvPicPr>
          <p:cNvPr id="8" name="Content Placeholder 4" descr="Graphical user interface, text, application, email&#10;&#10;Description automatically generated">
            <a:extLst>
              <a:ext uri="{FF2B5EF4-FFF2-40B4-BE49-F238E27FC236}">
                <a16:creationId xmlns:a16="http://schemas.microsoft.com/office/drawing/2014/main" id="{7524DE04-1FFC-57A0-4752-5E1C5ACBCB08}"/>
              </a:ext>
            </a:extLst>
          </p:cNvPr>
          <p:cNvPicPr>
            <a:picLocks noChangeAspect="1"/>
          </p:cNvPicPr>
          <p:nvPr/>
        </p:nvPicPr>
        <p:blipFill>
          <a:blip r:embed="rId2"/>
          <a:stretch>
            <a:fillRect/>
          </a:stretch>
        </p:blipFill>
        <p:spPr>
          <a:xfrm>
            <a:off x="946120" y="901029"/>
            <a:ext cx="4323736" cy="1623631"/>
          </a:xfrm>
          <a:prstGeom prst="rect">
            <a:avLst/>
          </a:prstGeom>
        </p:spPr>
      </p:pic>
    </p:spTree>
    <p:extLst>
      <p:ext uri="{BB962C8B-B14F-4D97-AF65-F5344CB8AC3E}">
        <p14:creationId xmlns:p14="http://schemas.microsoft.com/office/powerpoint/2010/main" val="368553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0174-1EDF-7D41-B348-B52552612EA7}"/>
              </a:ext>
            </a:extLst>
          </p:cNvPr>
          <p:cNvSpPr>
            <a:spLocks noGrp="1"/>
          </p:cNvSpPr>
          <p:nvPr>
            <p:ph type="title"/>
          </p:nvPr>
        </p:nvSpPr>
        <p:spPr>
          <a:xfrm>
            <a:off x="648929" y="341641"/>
            <a:ext cx="3730752" cy="1693776"/>
          </a:xfrm>
        </p:spPr>
        <p:txBody>
          <a:bodyPr>
            <a:normAutofit/>
          </a:bodyPr>
          <a:lstStyle/>
          <a:p>
            <a:r>
              <a:rPr lang="en-US" sz="3600"/>
              <a:t>Background</a:t>
            </a:r>
          </a:p>
        </p:txBody>
      </p:sp>
      <p:pic>
        <p:nvPicPr>
          <p:cNvPr id="7" name="Picture 6" descr="Graphical user interface, text, application, email&#10;&#10;Description automatically generated">
            <a:extLst>
              <a:ext uri="{FF2B5EF4-FFF2-40B4-BE49-F238E27FC236}">
                <a16:creationId xmlns:a16="http://schemas.microsoft.com/office/drawing/2014/main" id="{07531FE0-2738-2530-4AE1-674FD40E3EFD}"/>
              </a:ext>
            </a:extLst>
          </p:cNvPr>
          <p:cNvPicPr>
            <a:picLocks noChangeAspect="1"/>
          </p:cNvPicPr>
          <p:nvPr/>
        </p:nvPicPr>
        <p:blipFill rotWithShape="1">
          <a:blip r:embed="rId3"/>
          <a:srcRect b="8102"/>
          <a:stretch/>
        </p:blipFill>
        <p:spPr>
          <a:xfrm>
            <a:off x="7512423" y="200680"/>
            <a:ext cx="4117789" cy="1759631"/>
          </a:xfrm>
          <a:prstGeom prst="rect">
            <a:avLst/>
          </a:prstGeom>
        </p:spPr>
      </p:pic>
      <p:graphicFrame>
        <p:nvGraphicFramePr>
          <p:cNvPr id="5" name="Content Placeholder 2">
            <a:extLst>
              <a:ext uri="{FF2B5EF4-FFF2-40B4-BE49-F238E27FC236}">
                <a16:creationId xmlns:a16="http://schemas.microsoft.com/office/drawing/2014/main" id="{1CB29E4F-27DC-4A5A-B7D9-B4C6E56CA2D9}"/>
              </a:ext>
            </a:extLst>
          </p:cNvPr>
          <p:cNvGraphicFramePr>
            <a:graphicFrameLocks noGrp="1"/>
          </p:cNvGraphicFramePr>
          <p:nvPr>
            <p:ph idx="1"/>
          </p:nvPr>
        </p:nvGraphicFramePr>
        <p:xfrm>
          <a:off x="2340118" y="3003176"/>
          <a:ext cx="7655529" cy="27460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60416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E50F41E-ADF4-6741-A34F-ED3289AB814E}"/>
              </a:ext>
            </a:extLst>
          </p:cNvPr>
          <p:cNvSpPr/>
          <p:nvPr/>
        </p:nvSpPr>
        <p:spPr>
          <a:xfrm>
            <a:off x="6072537" y="4291852"/>
            <a:ext cx="6119463" cy="21676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2EE03FD-F361-7B4A-AB23-3D9556B43C66}"/>
              </a:ext>
            </a:extLst>
          </p:cNvPr>
          <p:cNvSpPr/>
          <p:nvPr/>
        </p:nvSpPr>
        <p:spPr>
          <a:xfrm>
            <a:off x="6061302" y="425185"/>
            <a:ext cx="6130698" cy="38666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28D2F9-3BE8-8241-9456-475C60D32088}"/>
              </a:ext>
            </a:extLst>
          </p:cNvPr>
          <p:cNvSpPr/>
          <p:nvPr/>
        </p:nvSpPr>
        <p:spPr>
          <a:xfrm>
            <a:off x="0" y="425185"/>
            <a:ext cx="6072537" cy="602201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7AE575CE-E156-2848-9F93-CD38E4E90D6F}"/>
              </a:ext>
            </a:extLst>
          </p:cNvPr>
          <p:cNvGrpSpPr/>
          <p:nvPr/>
        </p:nvGrpSpPr>
        <p:grpSpPr>
          <a:xfrm>
            <a:off x="6275438" y="4580996"/>
            <a:ext cx="5660312" cy="1830828"/>
            <a:chOff x="529739" y="1202938"/>
            <a:chExt cx="5660312" cy="1830828"/>
          </a:xfrm>
        </p:grpSpPr>
        <p:grpSp>
          <p:nvGrpSpPr>
            <p:cNvPr id="6" name="Group 5">
              <a:extLst>
                <a:ext uri="{FF2B5EF4-FFF2-40B4-BE49-F238E27FC236}">
                  <a16:creationId xmlns:a16="http://schemas.microsoft.com/office/drawing/2014/main" id="{A1B840C4-A7D2-0C41-9AE2-7BBD225389F0}"/>
                </a:ext>
              </a:extLst>
            </p:cNvPr>
            <p:cNvGrpSpPr/>
            <p:nvPr/>
          </p:nvGrpSpPr>
          <p:grpSpPr>
            <a:xfrm>
              <a:off x="529739" y="1702273"/>
              <a:ext cx="1510698" cy="843846"/>
              <a:chOff x="2232771" y="235565"/>
              <a:chExt cx="1888067" cy="935531"/>
            </a:xfrm>
          </p:grpSpPr>
          <p:sp>
            <p:nvSpPr>
              <p:cNvPr id="7" name="Rounded Rectangle 6">
                <a:extLst>
                  <a:ext uri="{FF2B5EF4-FFF2-40B4-BE49-F238E27FC236}">
                    <a16:creationId xmlns:a16="http://schemas.microsoft.com/office/drawing/2014/main" id="{4B74F875-0367-AF49-B5D2-5B2796897246}"/>
                  </a:ext>
                </a:extLst>
              </p:cNvPr>
              <p:cNvSpPr/>
              <p:nvPr/>
            </p:nvSpPr>
            <p:spPr>
              <a:xfrm>
                <a:off x="2312799" y="573501"/>
                <a:ext cx="1808039" cy="597595"/>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a:t>
                </a:r>
              </a:p>
              <a:p>
                <a:pPr marL="285750" indent="-285750">
                  <a:buFont typeface="Arial" panose="020B0604020202020204" pitchFamily="34" charset="0"/>
                  <a:buChar char="•"/>
                </a:pPr>
                <a:r>
                  <a:rPr lang="en-US" sz="1400" dirty="0">
                    <a:solidFill>
                      <a:schemeClr val="tx1"/>
                    </a:solidFill>
                  </a:rPr>
                  <a:t>Body Image</a:t>
                </a:r>
              </a:p>
            </p:txBody>
          </p:sp>
          <p:sp>
            <p:nvSpPr>
              <p:cNvPr id="8" name="TextBox 7">
                <a:extLst>
                  <a:ext uri="{FF2B5EF4-FFF2-40B4-BE49-F238E27FC236}">
                    <a16:creationId xmlns:a16="http://schemas.microsoft.com/office/drawing/2014/main" id="{BA164503-AFEF-C248-9982-9A45BD0FADDB}"/>
                  </a:ext>
                </a:extLst>
              </p:cNvPr>
              <p:cNvSpPr txBox="1"/>
              <p:nvPr/>
            </p:nvSpPr>
            <p:spPr>
              <a:xfrm>
                <a:off x="2232771" y="235565"/>
                <a:ext cx="1407442" cy="282738"/>
              </a:xfrm>
              <a:prstGeom prst="rect">
                <a:avLst/>
              </a:prstGeom>
              <a:noFill/>
            </p:spPr>
            <p:txBody>
              <a:bodyPr wrap="none" rtlCol="0">
                <a:spAutoFit/>
              </a:bodyPr>
              <a:lstStyle/>
              <a:p>
                <a:r>
                  <a:rPr lang="en-US" sz="1400" dirty="0"/>
                  <a:t>State Measures:</a:t>
                </a:r>
              </a:p>
            </p:txBody>
          </p:sp>
        </p:grpSp>
        <p:grpSp>
          <p:nvGrpSpPr>
            <p:cNvPr id="9" name="Group 8">
              <a:extLst>
                <a:ext uri="{FF2B5EF4-FFF2-40B4-BE49-F238E27FC236}">
                  <a16:creationId xmlns:a16="http://schemas.microsoft.com/office/drawing/2014/main" id="{0DD0812F-830F-B84A-9A7D-6B9C1C019397}"/>
                </a:ext>
              </a:extLst>
            </p:cNvPr>
            <p:cNvGrpSpPr/>
            <p:nvPr/>
          </p:nvGrpSpPr>
          <p:grpSpPr>
            <a:xfrm>
              <a:off x="2624040" y="1499329"/>
              <a:ext cx="762529" cy="1472613"/>
              <a:chOff x="4487434" y="184126"/>
              <a:chExt cx="655320" cy="1524000"/>
            </a:xfrm>
          </p:grpSpPr>
          <p:sp>
            <p:nvSpPr>
              <p:cNvPr id="10" name="Rounded Rectangle 9">
                <a:extLst>
                  <a:ext uri="{FF2B5EF4-FFF2-40B4-BE49-F238E27FC236}">
                    <a16:creationId xmlns:a16="http://schemas.microsoft.com/office/drawing/2014/main" id="{6DE1476D-56FC-C647-9373-5E4B1BB95AE9}"/>
                  </a:ext>
                </a:extLst>
              </p:cNvPr>
              <p:cNvSpPr/>
              <p:nvPr/>
            </p:nvSpPr>
            <p:spPr>
              <a:xfrm>
                <a:off x="4487434" y="184126"/>
                <a:ext cx="655320" cy="152400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pic>
            <p:nvPicPr>
              <p:cNvPr id="11" name="Picture 10" descr="A picture containing text, clipart&#10;&#10;Description automatically generated">
                <a:extLst>
                  <a:ext uri="{FF2B5EF4-FFF2-40B4-BE49-F238E27FC236}">
                    <a16:creationId xmlns:a16="http://schemas.microsoft.com/office/drawing/2014/main" id="{C1FDC58B-B75A-5A4A-B8AD-FABA5E25D6C7}"/>
                  </a:ext>
                </a:extLst>
              </p:cNvPr>
              <p:cNvPicPr>
                <a:picLocks noChangeAspect="1"/>
              </p:cNvPicPr>
              <p:nvPr/>
            </p:nvPicPr>
            <p:blipFill>
              <a:blip r:embed="rId3"/>
              <a:stretch>
                <a:fillRect/>
              </a:stretch>
            </p:blipFill>
            <p:spPr>
              <a:xfrm>
                <a:off x="4534899" y="244733"/>
                <a:ext cx="515614" cy="1335024"/>
              </a:xfrm>
              <a:prstGeom prst="rect">
                <a:avLst/>
              </a:prstGeom>
            </p:spPr>
          </p:pic>
        </p:grpSp>
        <p:grpSp>
          <p:nvGrpSpPr>
            <p:cNvPr id="18" name="Group 17">
              <a:extLst>
                <a:ext uri="{FF2B5EF4-FFF2-40B4-BE49-F238E27FC236}">
                  <a16:creationId xmlns:a16="http://schemas.microsoft.com/office/drawing/2014/main" id="{4BC0F64E-8761-D14F-9654-3BF1EF329A17}"/>
                </a:ext>
              </a:extLst>
            </p:cNvPr>
            <p:cNvGrpSpPr/>
            <p:nvPr/>
          </p:nvGrpSpPr>
          <p:grpSpPr>
            <a:xfrm>
              <a:off x="4040354" y="1202938"/>
              <a:ext cx="2149697" cy="1830828"/>
              <a:chOff x="6547531" y="1302265"/>
              <a:chExt cx="1629299" cy="1370372"/>
            </a:xfrm>
          </p:grpSpPr>
          <p:sp>
            <p:nvSpPr>
              <p:cNvPr id="19" name="Rounded Rectangle 18">
                <a:extLst>
                  <a:ext uri="{FF2B5EF4-FFF2-40B4-BE49-F238E27FC236}">
                    <a16:creationId xmlns:a16="http://schemas.microsoft.com/office/drawing/2014/main" id="{DCA69E95-8525-574B-9971-0CB071176F92}"/>
                  </a:ext>
                </a:extLst>
              </p:cNvPr>
              <p:cNvSpPr/>
              <p:nvPr/>
            </p:nvSpPr>
            <p:spPr>
              <a:xfrm>
                <a:off x="6547531" y="1500323"/>
                <a:ext cx="1199637" cy="1172314"/>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Affect</a:t>
                </a:r>
              </a:p>
              <a:p>
                <a:pPr marL="285750" indent="-285750">
                  <a:buFont typeface="Arial" panose="020B0604020202020204" pitchFamily="34" charset="0"/>
                  <a:buChar char="•"/>
                </a:pPr>
                <a:r>
                  <a:rPr lang="en-US" sz="1400" dirty="0">
                    <a:solidFill>
                      <a:schemeClr val="tx1"/>
                    </a:solidFill>
                  </a:rPr>
                  <a:t>Body Image</a:t>
                </a:r>
              </a:p>
            </p:txBody>
          </p:sp>
          <p:sp>
            <p:nvSpPr>
              <p:cNvPr id="20" name="TextBox 19">
                <a:extLst>
                  <a:ext uri="{FF2B5EF4-FFF2-40B4-BE49-F238E27FC236}">
                    <a16:creationId xmlns:a16="http://schemas.microsoft.com/office/drawing/2014/main" id="{F72E1091-4DD3-2047-A048-5762ED4B30AD}"/>
                  </a:ext>
                </a:extLst>
              </p:cNvPr>
              <p:cNvSpPr txBox="1"/>
              <p:nvPr/>
            </p:nvSpPr>
            <p:spPr>
              <a:xfrm>
                <a:off x="6607438" y="1302265"/>
                <a:ext cx="1569392" cy="230103"/>
              </a:xfrm>
              <a:prstGeom prst="rect">
                <a:avLst/>
              </a:prstGeom>
              <a:noFill/>
            </p:spPr>
            <p:txBody>
              <a:bodyPr wrap="square" rtlCol="0">
                <a:spAutoFit/>
              </a:bodyPr>
              <a:lstStyle/>
              <a:p>
                <a:r>
                  <a:rPr lang="en-US" sz="1400" b="1" dirty="0"/>
                  <a:t>30-min rest</a:t>
                </a:r>
                <a:endParaRPr lang="en-US" sz="1400" dirty="0"/>
              </a:p>
            </p:txBody>
          </p:sp>
        </p:grpSp>
        <p:cxnSp>
          <p:nvCxnSpPr>
            <p:cNvPr id="22" name="Straight Arrow Connector 21">
              <a:extLst>
                <a:ext uri="{FF2B5EF4-FFF2-40B4-BE49-F238E27FC236}">
                  <a16:creationId xmlns:a16="http://schemas.microsoft.com/office/drawing/2014/main" id="{66C7F4AD-24BC-7243-82D3-FD2436D5CEF7}"/>
                </a:ext>
              </a:extLst>
            </p:cNvPr>
            <p:cNvCxnSpPr>
              <a:cxnSpLocks/>
            </p:cNvCxnSpPr>
            <p:nvPr/>
          </p:nvCxnSpPr>
          <p:spPr>
            <a:xfrm>
              <a:off x="2040437" y="2211262"/>
              <a:ext cx="554911"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7CF6E1B-7934-334C-84EB-D0A4004378B6}"/>
                </a:ext>
              </a:extLst>
            </p:cNvPr>
            <p:cNvCxnSpPr>
              <a:cxnSpLocks/>
              <a:stCxn id="10" idx="3"/>
            </p:cNvCxnSpPr>
            <p:nvPr/>
          </p:nvCxnSpPr>
          <p:spPr>
            <a:xfrm>
              <a:off x="3386569" y="2238368"/>
              <a:ext cx="613967"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grpSp>
      <p:sp>
        <p:nvSpPr>
          <p:cNvPr id="110" name="TextBox 109">
            <a:extLst>
              <a:ext uri="{FF2B5EF4-FFF2-40B4-BE49-F238E27FC236}">
                <a16:creationId xmlns:a16="http://schemas.microsoft.com/office/drawing/2014/main" id="{BC97FFA7-D051-FB49-A1E1-CF5013686177}"/>
              </a:ext>
            </a:extLst>
          </p:cNvPr>
          <p:cNvSpPr txBox="1"/>
          <p:nvPr/>
        </p:nvSpPr>
        <p:spPr>
          <a:xfrm>
            <a:off x="-57270" y="6366392"/>
            <a:ext cx="12192000" cy="584775"/>
          </a:xfrm>
          <a:prstGeom prst="rect">
            <a:avLst/>
          </a:prstGeom>
          <a:noFill/>
        </p:spPr>
        <p:txBody>
          <a:bodyPr wrap="square" rtlCol="0">
            <a:spAutoFit/>
          </a:bodyPr>
          <a:lstStyle/>
          <a:p>
            <a:r>
              <a:rPr lang="en-US" sz="1600" b="1" dirty="0"/>
              <a:t>Note</a:t>
            </a:r>
            <a:r>
              <a:rPr lang="en-US" sz="1600" dirty="0"/>
              <a:t>. Day A-C order is randomized. Accelerometer-measured free-living activity; self-reported </a:t>
            </a:r>
            <a:r>
              <a:rPr lang="en-US" sz="1600" dirty="0" err="1"/>
              <a:t>DEx</a:t>
            </a:r>
            <a:r>
              <a:rPr lang="en-US" sz="1600" dirty="0"/>
              <a:t>; ED symptoms; anxiety and personality measures collected at screening</a:t>
            </a:r>
          </a:p>
        </p:txBody>
      </p:sp>
      <p:sp>
        <p:nvSpPr>
          <p:cNvPr id="111" name="TextBox 110">
            <a:extLst>
              <a:ext uri="{FF2B5EF4-FFF2-40B4-BE49-F238E27FC236}">
                <a16:creationId xmlns:a16="http://schemas.microsoft.com/office/drawing/2014/main" id="{AE8B3DF9-F46B-0948-9D62-0DFE0F2A25CA}"/>
              </a:ext>
            </a:extLst>
          </p:cNvPr>
          <p:cNvSpPr txBox="1"/>
          <p:nvPr/>
        </p:nvSpPr>
        <p:spPr>
          <a:xfrm>
            <a:off x="245445" y="455760"/>
            <a:ext cx="5682907" cy="707886"/>
          </a:xfrm>
          <a:prstGeom prst="rect">
            <a:avLst/>
          </a:prstGeom>
          <a:noFill/>
        </p:spPr>
        <p:txBody>
          <a:bodyPr wrap="square" rtlCol="0">
            <a:spAutoFit/>
          </a:bodyPr>
          <a:lstStyle/>
          <a:p>
            <a:r>
              <a:rPr lang="en-US" sz="2000" b="1" dirty="0">
                <a:solidFill>
                  <a:schemeClr val="accent1"/>
                </a:solidFill>
              </a:rPr>
              <a:t>DAY A: Prescribed Exercise Task - Rest Condition; Self-Paced Exercise - Exercise Condition</a:t>
            </a:r>
          </a:p>
        </p:txBody>
      </p:sp>
      <p:sp>
        <p:nvSpPr>
          <p:cNvPr id="121" name="TextBox 120">
            <a:extLst>
              <a:ext uri="{FF2B5EF4-FFF2-40B4-BE49-F238E27FC236}">
                <a16:creationId xmlns:a16="http://schemas.microsoft.com/office/drawing/2014/main" id="{50577F79-4C74-A440-9888-9154B46FDF80}"/>
              </a:ext>
            </a:extLst>
          </p:cNvPr>
          <p:cNvSpPr txBox="1"/>
          <p:nvPr/>
        </p:nvSpPr>
        <p:spPr>
          <a:xfrm>
            <a:off x="6210077" y="439377"/>
            <a:ext cx="5626598" cy="400110"/>
          </a:xfrm>
          <a:prstGeom prst="rect">
            <a:avLst/>
          </a:prstGeom>
          <a:noFill/>
        </p:spPr>
        <p:txBody>
          <a:bodyPr wrap="square" rtlCol="0">
            <a:spAutoFit/>
          </a:bodyPr>
          <a:lstStyle/>
          <a:p>
            <a:r>
              <a:rPr lang="en-US" sz="2000" b="1" dirty="0">
                <a:solidFill>
                  <a:schemeClr val="accent1"/>
                </a:solidFill>
              </a:rPr>
              <a:t>DAY B: Prescribed Exercise Task - Exercise Condition</a:t>
            </a:r>
          </a:p>
        </p:txBody>
      </p:sp>
      <p:sp>
        <p:nvSpPr>
          <p:cNvPr id="122" name="TextBox 121">
            <a:extLst>
              <a:ext uri="{FF2B5EF4-FFF2-40B4-BE49-F238E27FC236}">
                <a16:creationId xmlns:a16="http://schemas.microsoft.com/office/drawing/2014/main" id="{2C181165-700C-954D-8982-C7423DAD106E}"/>
              </a:ext>
            </a:extLst>
          </p:cNvPr>
          <p:cNvSpPr txBox="1"/>
          <p:nvPr/>
        </p:nvSpPr>
        <p:spPr>
          <a:xfrm>
            <a:off x="6261933" y="4291852"/>
            <a:ext cx="5220147" cy="400110"/>
          </a:xfrm>
          <a:prstGeom prst="rect">
            <a:avLst/>
          </a:prstGeom>
          <a:noFill/>
        </p:spPr>
        <p:txBody>
          <a:bodyPr wrap="none" rtlCol="0">
            <a:spAutoFit/>
          </a:bodyPr>
          <a:lstStyle/>
          <a:p>
            <a:r>
              <a:rPr lang="en-US" sz="2000" b="1" dirty="0">
                <a:solidFill>
                  <a:schemeClr val="accent1"/>
                </a:solidFill>
              </a:rPr>
              <a:t>DAY C: Self-paced Exercise Task - Rest Condition</a:t>
            </a:r>
          </a:p>
        </p:txBody>
      </p:sp>
      <p:grpSp>
        <p:nvGrpSpPr>
          <p:cNvPr id="12" name="Group 11">
            <a:extLst>
              <a:ext uri="{FF2B5EF4-FFF2-40B4-BE49-F238E27FC236}">
                <a16:creationId xmlns:a16="http://schemas.microsoft.com/office/drawing/2014/main" id="{BE87DE7D-81A1-5143-89D9-6AFB6A619803}"/>
              </a:ext>
            </a:extLst>
          </p:cNvPr>
          <p:cNvGrpSpPr/>
          <p:nvPr/>
        </p:nvGrpSpPr>
        <p:grpSpPr>
          <a:xfrm>
            <a:off x="399033" y="4178721"/>
            <a:ext cx="5595794" cy="2231969"/>
            <a:chOff x="220993" y="4098512"/>
            <a:chExt cx="5538454" cy="2205380"/>
          </a:xfrm>
        </p:grpSpPr>
        <p:grpSp>
          <p:nvGrpSpPr>
            <p:cNvPr id="124" name="Group 123">
              <a:extLst>
                <a:ext uri="{FF2B5EF4-FFF2-40B4-BE49-F238E27FC236}">
                  <a16:creationId xmlns:a16="http://schemas.microsoft.com/office/drawing/2014/main" id="{825CC723-976A-6C4B-9831-1F68473D1159}"/>
                </a:ext>
              </a:extLst>
            </p:cNvPr>
            <p:cNvGrpSpPr/>
            <p:nvPr/>
          </p:nvGrpSpPr>
          <p:grpSpPr>
            <a:xfrm>
              <a:off x="220993" y="4816793"/>
              <a:ext cx="1461290" cy="844826"/>
              <a:chOff x="2232771" y="235565"/>
              <a:chExt cx="1826317" cy="935531"/>
            </a:xfrm>
          </p:grpSpPr>
          <p:sp>
            <p:nvSpPr>
              <p:cNvPr id="134" name="Rounded Rectangle 133">
                <a:extLst>
                  <a:ext uri="{FF2B5EF4-FFF2-40B4-BE49-F238E27FC236}">
                    <a16:creationId xmlns:a16="http://schemas.microsoft.com/office/drawing/2014/main" id="{B0939434-6C1F-974D-825D-230BDCCC5649}"/>
                  </a:ext>
                </a:extLst>
              </p:cNvPr>
              <p:cNvSpPr/>
              <p:nvPr/>
            </p:nvSpPr>
            <p:spPr>
              <a:xfrm>
                <a:off x="2312799" y="573501"/>
                <a:ext cx="1746289" cy="597595"/>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a:t>
                </a:r>
              </a:p>
              <a:p>
                <a:pPr marL="285750" indent="-285750">
                  <a:buFont typeface="Arial" panose="020B0604020202020204" pitchFamily="34" charset="0"/>
                  <a:buChar char="•"/>
                </a:pPr>
                <a:r>
                  <a:rPr lang="en-US" sz="1400" dirty="0">
                    <a:solidFill>
                      <a:schemeClr val="tx1"/>
                    </a:solidFill>
                  </a:rPr>
                  <a:t>Body Image</a:t>
                </a:r>
              </a:p>
            </p:txBody>
          </p:sp>
          <p:sp>
            <p:nvSpPr>
              <p:cNvPr id="135" name="TextBox 134">
                <a:extLst>
                  <a:ext uri="{FF2B5EF4-FFF2-40B4-BE49-F238E27FC236}">
                    <a16:creationId xmlns:a16="http://schemas.microsoft.com/office/drawing/2014/main" id="{0EE842EF-8D30-3C40-9F03-975221F11718}"/>
                  </a:ext>
                </a:extLst>
              </p:cNvPr>
              <p:cNvSpPr txBox="1"/>
              <p:nvPr/>
            </p:nvSpPr>
            <p:spPr>
              <a:xfrm>
                <a:off x="2232771" y="235565"/>
                <a:ext cx="1193151" cy="336761"/>
              </a:xfrm>
              <a:prstGeom prst="rect">
                <a:avLst/>
              </a:prstGeom>
              <a:noFill/>
            </p:spPr>
            <p:txBody>
              <a:bodyPr wrap="none" rtlCol="0">
                <a:spAutoFit/>
              </a:bodyPr>
              <a:lstStyle/>
              <a:p>
                <a:r>
                  <a:rPr lang="en-US" sz="1400" dirty="0"/>
                  <a:t>Self-report</a:t>
                </a:r>
              </a:p>
            </p:txBody>
          </p:sp>
        </p:grpSp>
        <p:grpSp>
          <p:nvGrpSpPr>
            <p:cNvPr id="125" name="Group 124">
              <a:extLst>
                <a:ext uri="{FF2B5EF4-FFF2-40B4-BE49-F238E27FC236}">
                  <a16:creationId xmlns:a16="http://schemas.microsoft.com/office/drawing/2014/main" id="{8F10734D-1769-F643-BE08-FB694D68B1B1}"/>
                </a:ext>
              </a:extLst>
            </p:cNvPr>
            <p:cNvGrpSpPr/>
            <p:nvPr/>
          </p:nvGrpSpPr>
          <p:grpSpPr>
            <a:xfrm>
              <a:off x="2349421" y="4587418"/>
              <a:ext cx="762529" cy="1474324"/>
              <a:chOff x="4501277" y="304800"/>
              <a:chExt cx="655320" cy="1524000"/>
            </a:xfrm>
          </p:grpSpPr>
          <p:sp>
            <p:nvSpPr>
              <p:cNvPr id="132" name="Rounded Rectangle 131">
                <a:extLst>
                  <a:ext uri="{FF2B5EF4-FFF2-40B4-BE49-F238E27FC236}">
                    <a16:creationId xmlns:a16="http://schemas.microsoft.com/office/drawing/2014/main" id="{977F3B5E-8A0A-1A4D-ABC2-68D8B6D7F433}"/>
                  </a:ext>
                </a:extLst>
              </p:cNvPr>
              <p:cNvSpPr/>
              <p:nvPr/>
            </p:nvSpPr>
            <p:spPr>
              <a:xfrm>
                <a:off x="4501277" y="304800"/>
                <a:ext cx="655320" cy="152400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pic>
            <p:nvPicPr>
              <p:cNvPr id="133" name="Picture 132" descr="A picture containing text, clipart&#10;&#10;Description automatically generated">
                <a:extLst>
                  <a:ext uri="{FF2B5EF4-FFF2-40B4-BE49-F238E27FC236}">
                    <a16:creationId xmlns:a16="http://schemas.microsoft.com/office/drawing/2014/main" id="{68EEBB6C-4826-454F-AA18-0F6ECF7A0D73}"/>
                  </a:ext>
                </a:extLst>
              </p:cNvPr>
              <p:cNvPicPr>
                <a:picLocks noChangeAspect="1"/>
              </p:cNvPicPr>
              <p:nvPr/>
            </p:nvPicPr>
            <p:blipFill>
              <a:blip r:embed="rId3"/>
              <a:stretch>
                <a:fillRect/>
              </a:stretch>
            </p:blipFill>
            <p:spPr>
              <a:xfrm>
                <a:off x="4555264" y="394151"/>
                <a:ext cx="515614" cy="1335024"/>
              </a:xfrm>
              <a:prstGeom prst="rect">
                <a:avLst/>
              </a:prstGeom>
            </p:spPr>
          </p:pic>
        </p:grpSp>
        <p:grpSp>
          <p:nvGrpSpPr>
            <p:cNvPr id="126" name="Group 125">
              <a:extLst>
                <a:ext uri="{FF2B5EF4-FFF2-40B4-BE49-F238E27FC236}">
                  <a16:creationId xmlns:a16="http://schemas.microsoft.com/office/drawing/2014/main" id="{7EE21D09-90A3-8F47-8ACF-C5A9DB18B4A1}"/>
                </a:ext>
              </a:extLst>
            </p:cNvPr>
            <p:cNvGrpSpPr/>
            <p:nvPr/>
          </p:nvGrpSpPr>
          <p:grpSpPr>
            <a:xfrm>
              <a:off x="3666917" y="4098512"/>
              <a:ext cx="2092530" cy="2205380"/>
              <a:chOff x="6411739" y="1332129"/>
              <a:chExt cx="1585971" cy="1648809"/>
            </a:xfrm>
          </p:grpSpPr>
          <p:sp>
            <p:nvSpPr>
              <p:cNvPr id="129" name="Rounded Rectangle 128">
                <a:extLst>
                  <a:ext uri="{FF2B5EF4-FFF2-40B4-BE49-F238E27FC236}">
                    <a16:creationId xmlns:a16="http://schemas.microsoft.com/office/drawing/2014/main" id="{3D91FC81-8316-DA44-B153-174FD0C3774F}"/>
                  </a:ext>
                </a:extLst>
              </p:cNvPr>
              <p:cNvSpPr/>
              <p:nvPr/>
            </p:nvSpPr>
            <p:spPr>
              <a:xfrm>
                <a:off x="6518421" y="1569975"/>
                <a:ext cx="1199637" cy="141096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endParaRPr lang="en-US" sz="1400" dirty="0">
                  <a:solidFill>
                    <a:schemeClr val="tx1"/>
                  </a:solidFill>
                </a:endParaRPr>
              </a:p>
              <a:p>
                <a:pPr marL="285750" indent="-285750">
                  <a:buFont typeface="Arial" panose="020B0604020202020204" pitchFamily="34" charset="0"/>
                  <a:buChar char="•"/>
                </a:pPr>
                <a:endParaRPr lang="en-US" sz="1400" dirty="0">
                  <a:solidFill>
                    <a:schemeClr val="tx1"/>
                  </a:solidFill>
                </a:endParaRPr>
              </a:p>
              <a:p>
                <a:endParaRPr lang="en-US" sz="1400" dirty="0">
                  <a:solidFill>
                    <a:schemeClr val="tx1"/>
                  </a:solidFill>
                </a:endParaRPr>
              </a:p>
              <a:p>
                <a:pPr marL="285750" indent="-285750">
                  <a:buFont typeface="Arial" panose="020B0604020202020204" pitchFamily="34" charset="0"/>
                  <a:buChar char="•"/>
                </a:pPr>
                <a:r>
                  <a:rPr lang="en-US" sz="1400" dirty="0">
                    <a:solidFill>
                      <a:schemeClr val="tx1"/>
                    </a:solidFill>
                  </a:rPr>
                  <a:t>HR</a:t>
                </a:r>
              </a:p>
              <a:p>
                <a:pPr marL="285750" indent="-285750">
                  <a:buFont typeface="Arial" panose="020B0604020202020204" pitchFamily="34" charset="0"/>
                  <a:buChar char="•"/>
                </a:pPr>
                <a:r>
                  <a:rPr lang="en-US" sz="1400" dirty="0">
                    <a:solidFill>
                      <a:schemeClr val="tx1"/>
                    </a:solidFill>
                  </a:rPr>
                  <a:t>Distance</a:t>
                </a:r>
              </a:p>
              <a:p>
                <a:pPr marL="285750" indent="-285750">
                  <a:buFont typeface="Arial" panose="020B0604020202020204" pitchFamily="34" charset="0"/>
                  <a:buChar char="•"/>
                </a:pPr>
                <a:r>
                  <a:rPr lang="en-US" sz="1400" dirty="0">
                    <a:solidFill>
                      <a:schemeClr val="tx1"/>
                    </a:solidFill>
                  </a:rPr>
                  <a:t>Exertion</a:t>
                </a:r>
              </a:p>
              <a:p>
                <a:pPr marL="285750" indent="-285750">
                  <a:buFont typeface="Arial" panose="020B0604020202020204" pitchFamily="34" charset="0"/>
                  <a:buChar char="•"/>
                </a:pPr>
                <a:r>
                  <a:rPr lang="en-US" sz="1400" dirty="0">
                    <a:solidFill>
                      <a:schemeClr val="tx1"/>
                    </a:solidFill>
                  </a:rPr>
                  <a:t>Affect</a:t>
                </a:r>
              </a:p>
              <a:p>
                <a:pPr marL="285750" indent="-285750">
                  <a:buFont typeface="Arial" panose="020B0604020202020204" pitchFamily="34" charset="0"/>
                  <a:buChar char="•"/>
                </a:pPr>
                <a:r>
                  <a:rPr lang="en-US" sz="1400" dirty="0">
                    <a:solidFill>
                      <a:schemeClr val="tx1"/>
                    </a:solidFill>
                  </a:rPr>
                  <a:t>Body Image</a:t>
                </a:r>
              </a:p>
            </p:txBody>
          </p:sp>
          <p:sp>
            <p:nvSpPr>
              <p:cNvPr id="130" name="TextBox 129">
                <a:extLst>
                  <a:ext uri="{FF2B5EF4-FFF2-40B4-BE49-F238E27FC236}">
                    <a16:creationId xmlns:a16="http://schemas.microsoft.com/office/drawing/2014/main" id="{F3DA5176-74B7-3747-BCF6-7C028AD63B27}"/>
                  </a:ext>
                </a:extLst>
              </p:cNvPr>
              <p:cNvSpPr txBox="1"/>
              <p:nvPr/>
            </p:nvSpPr>
            <p:spPr>
              <a:xfrm>
                <a:off x="6411739" y="1332129"/>
                <a:ext cx="1585971" cy="230103"/>
              </a:xfrm>
              <a:prstGeom prst="rect">
                <a:avLst/>
              </a:prstGeom>
              <a:noFill/>
            </p:spPr>
            <p:txBody>
              <a:bodyPr wrap="square" rtlCol="0">
                <a:spAutoFit/>
              </a:bodyPr>
              <a:lstStyle/>
              <a:p>
                <a:r>
                  <a:rPr lang="en-US" sz="1400" b="1" dirty="0"/>
                  <a:t>30-min self-paced activity</a:t>
                </a:r>
              </a:p>
            </p:txBody>
          </p:sp>
          <p:pic>
            <p:nvPicPr>
              <p:cNvPr id="131" name="Picture 130" descr="Icon&#10;&#10;Description automatically generated">
                <a:extLst>
                  <a:ext uri="{FF2B5EF4-FFF2-40B4-BE49-F238E27FC236}">
                    <a16:creationId xmlns:a16="http://schemas.microsoft.com/office/drawing/2014/main" id="{8AD9C578-D078-5849-8CE8-A0D8229FAF5A}"/>
                  </a:ext>
                </a:extLst>
              </p:cNvPr>
              <p:cNvPicPr>
                <a:picLocks noChangeAspect="1"/>
              </p:cNvPicPr>
              <p:nvPr/>
            </p:nvPicPr>
            <p:blipFill>
              <a:blip r:embed="rId4"/>
              <a:stretch>
                <a:fillRect/>
              </a:stretch>
            </p:blipFill>
            <p:spPr>
              <a:xfrm>
                <a:off x="6803392" y="1674699"/>
                <a:ext cx="622828" cy="454956"/>
              </a:xfrm>
              <a:prstGeom prst="rect">
                <a:avLst/>
              </a:prstGeom>
            </p:spPr>
          </p:pic>
        </p:grpSp>
        <p:cxnSp>
          <p:nvCxnSpPr>
            <p:cNvPr id="127" name="Straight Arrow Connector 126">
              <a:extLst>
                <a:ext uri="{FF2B5EF4-FFF2-40B4-BE49-F238E27FC236}">
                  <a16:creationId xmlns:a16="http://schemas.microsoft.com/office/drawing/2014/main" id="{8F49AB98-2971-6147-88A4-3C266E3F4582}"/>
                </a:ext>
              </a:extLst>
            </p:cNvPr>
            <p:cNvCxnSpPr>
              <a:cxnSpLocks/>
            </p:cNvCxnSpPr>
            <p:nvPr/>
          </p:nvCxnSpPr>
          <p:spPr>
            <a:xfrm>
              <a:off x="1731690" y="5331716"/>
              <a:ext cx="554911"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cxnSp>
          <p:nvCxnSpPr>
            <p:cNvPr id="128" name="Straight Arrow Connector 127">
              <a:extLst>
                <a:ext uri="{FF2B5EF4-FFF2-40B4-BE49-F238E27FC236}">
                  <a16:creationId xmlns:a16="http://schemas.microsoft.com/office/drawing/2014/main" id="{BD6C4870-EAB3-2841-AF3C-11AFD69758C8}"/>
                </a:ext>
              </a:extLst>
            </p:cNvPr>
            <p:cNvCxnSpPr>
              <a:cxnSpLocks/>
            </p:cNvCxnSpPr>
            <p:nvPr/>
          </p:nvCxnSpPr>
          <p:spPr>
            <a:xfrm>
              <a:off x="3161357" y="5354602"/>
              <a:ext cx="613967"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grpSp>
      <p:grpSp>
        <p:nvGrpSpPr>
          <p:cNvPr id="141" name="Group 140">
            <a:extLst>
              <a:ext uri="{FF2B5EF4-FFF2-40B4-BE49-F238E27FC236}">
                <a16:creationId xmlns:a16="http://schemas.microsoft.com/office/drawing/2014/main" id="{87BA70E6-4DD0-BF4E-8021-5832076F4CDE}"/>
              </a:ext>
            </a:extLst>
          </p:cNvPr>
          <p:cNvGrpSpPr/>
          <p:nvPr/>
        </p:nvGrpSpPr>
        <p:grpSpPr>
          <a:xfrm>
            <a:off x="8388238" y="882656"/>
            <a:ext cx="1132385" cy="1857451"/>
            <a:chOff x="7233390" y="3085170"/>
            <a:chExt cx="1143686" cy="1303129"/>
          </a:xfrm>
        </p:grpSpPr>
        <p:sp>
          <p:nvSpPr>
            <p:cNvPr id="142" name="Rounded Rectangle 141">
              <a:extLst>
                <a:ext uri="{FF2B5EF4-FFF2-40B4-BE49-F238E27FC236}">
                  <a16:creationId xmlns:a16="http://schemas.microsoft.com/office/drawing/2014/main" id="{BF009F93-2A18-B84B-B841-63BF138A2C06}"/>
                </a:ext>
              </a:extLst>
            </p:cNvPr>
            <p:cNvSpPr/>
            <p:nvPr/>
          </p:nvSpPr>
          <p:spPr>
            <a:xfrm>
              <a:off x="7233390" y="3597796"/>
              <a:ext cx="1076739" cy="79050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sp>
          <p:nvSpPr>
            <p:cNvPr id="143" name="TextBox 142">
              <a:extLst>
                <a:ext uri="{FF2B5EF4-FFF2-40B4-BE49-F238E27FC236}">
                  <a16:creationId xmlns:a16="http://schemas.microsoft.com/office/drawing/2014/main" id="{7EC562C2-4A2C-9F4B-9536-6ADE67880059}"/>
                </a:ext>
              </a:extLst>
            </p:cNvPr>
            <p:cNvSpPr txBox="1"/>
            <p:nvPr/>
          </p:nvSpPr>
          <p:spPr>
            <a:xfrm>
              <a:off x="7300336" y="3085170"/>
              <a:ext cx="1076740" cy="518223"/>
            </a:xfrm>
            <a:prstGeom prst="rect">
              <a:avLst/>
            </a:prstGeom>
            <a:noFill/>
          </p:spPr>
          <p:txBody>
            <a:bodyPr wrap="square" rtlCol="0">
              <a:spAutoFit/>
            </a:bodyPr>
            <a:lstStyle/>
            <a:p>
              <a:r>
                <a:rPr lang="en-US" sz="1400" b="1" dirty="0"/>
                <a:t>30-min Prescribed Exercise</a:t>
              </a:r>
            </a:p>
          </p:txBody>
        </p:sp>
        <p:pic>
          <p:nvPicPr>
            <p:cNvPr id="144" name="Picture 143" descr="Icon&#10;&#10;Description automatically generated">
              <a:extLst>
                <a:ext uri="{FF2B5EF4-FFF2-40B4-BE49-F238E27FC236}">
                  <a16:creationId xmlns:a16="http://schemas.microsoft.com/office/drawing/2014/main" id="{A41124C8-E0A9-3849-AABC-8796C032E2A6}"/>
                </a:ext>
              </a:extLst>
            </p:cNvPr>
            <p:cNvPicPr>
              <a:picLocks noChangeAspect="1"/>
            </p:cNvPicPr>
            <p:nvPr/>
          </p:nvPicPr>
          <p:blipFill>
            <a:blip r:embed="rId4"/>
            <a:stretch>
              <a:fillRect/>
            </a:stretch>
          </p:blipFill>
          <p:spPr>
            <a:xfrm>
              <a:off x="7336704" y="3659097"/>
              <a:ext cx="886625" cy="647652"/>
            </a:xfrm>
            <a:prstGeom prst="rect">
              <a:avLst/>
            </a:prstGeom>
          </p:spPr>
        </p:pic>
      </p:grpSp>
      <p:grpSp>
        <p:nvGrpSpPr>
          <p:cNvPr id="15" name="Group 14">
            <a:extLst>
              <a:ext uri="{FF2B5EF4-FFF2-40B4-BE49-F238E27FC236}">
                <a16:creationId xmlns:a16="http://schemas.microsoft.com/office/drawing/2014/main" id="{6BC229A9-DB7E-324D-B1D6-8EADF35BD49A}"/>
              </a:ext>
            </a:extLst>
          </p:cNvPr>
          <p:cNvGrpSpPr/>
          <p:nvPr/>
        </p:nvGrpSpPr>
        <p:grpSpPr>
          <a:xfrm>
            <a:off x="6186214" y="1124168"/>
            <a:ext cx="1702225" cy="3017419"/>
            <a:chOff x="6209850" y="1098584"/>
            <a:chExt cx="1702225" cy="3017419"/>
          </a:xfrm>
        </p:grpSpPr>
        <p:grpSp>
          <p:nvGrpSpPr>
            <p:cNvPr id="136" name="Group 135">
              <a:extLst>
                <a:ext uri="{FF2B5EF4-FFF2-40B4-BE49-F238E27FC236}">
                  <a16:creationId xmlns:a16="http://schemas.microsoft.com/office/drawing/2014/main" id="{A9C9B7D3-BC1E-534D-B117-F939EFAB7CB3}"/>
                </a:ext>
              </a:extLst>
            </p:cNvPr>
            <p:cNvGrpSpPr/>
            <p:nvPr/>
          </p:nvGrpSpPr>
          <p:grpSpPr>
            <a:xfrm>
              <a:off x="6209850" y="1098584"/>
              <a:ext cx="1702225" cy="3017419"/>
              <a:chOff x="1878835" y="2261987"/>
              <a:chExt cx="1844805" cy="3382562"/>
            </a:xfrm>
          </p:grpSpPr>
          <p:sp>
            <p:nvSpPr>
              <p:cNvPr id="137" name="Rounded Rectangle 136">
                <a:extLst>
                  <a:ext uri="{FF2B5EF4-FFF2-40B4-BE49-F238E27FC236}">
                    <a16:creationId xmlns:a16="http://schemas.microsoft.com/office/drawing/2014/main" id="{C8A438E8-26D6-4E46-8D63-42D5A5C65649}"/>
                  </a:ext>
                </a:extLst>
              </p:cNvPr>
              <p:cNvSpPr/>
              <p:nvPr/>
            </p:nvSpPr>
            <p:spPr>
              <a:xfrm>
                <a:off x="1924221" y="2578713"/>
                <a:ext cx="1799419" cy="60495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138" name="Rounded Rectangle 137">
                <a:extLst>
                  <a:ext uri="{FF2B5EF4-FFF2-40B4-BE49-F238E27FC236}">
                    <a16:creationId xmlns:a16="http://schemas.microsoft.com/office/drawing/2014/main" id="{2DCE66FA-226A-894D-A1C6-AB46BE6A1BB6}"/>
                  </a:ext>
                </a:extLst>
              </p:cNvPr>
              <p:cNvSpPr/>
              <p:nvPr/>
            </p:nvSpPr>
            <p:spPr>
              <a:xfrm>
                <a:off x="1924220" y="4931841"/>
                <a:ext cx="1799419" cy="712708"/>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sz="1400" dirty="0">
                    <a:solidFill>
                      <a:schemeClr val="tx1"/>
                    </a:solidFill>
                  </a:rPr>
                  <a:t>DA, </a:t>
                </a:r>
                <a:r>
                  <a:rPr lang="en-US" sz="1400" dirty="0" err="1">
                    <a:solidFill>
                      <a:schemeClr val="tx1"/>
                    </a:solidFill>
                  </a:rPr>
                  <a:t>eCB</a:t>
                </a:r>
                <a:r>
                  <a:rPr lang="en-US" sz="1400" dirty="0">
                    <a:solidFill>
                      <a:schemeClr val="tx1"/>
                    </a:solidFill>
                  </a:rPr>
                  <a:t>, 5-HT, leptin, cortisol</a:t>
                </a:r>
              </a:p>
            </p:txBody>
          </p:sp>
          <p:sp>
            <p:nvSpPr>
              <p:cNvPr id="139" name="TextBox 138">
                <a:extLst>
                  <a:ext uri="{FF2B5EF4-FFF2-40B4-BE49-F238E27FC236}">
                    <a16:creationId xmlns:a16="http://schemas.microsoft.com/office/drawing/2014/main" id="{81F96325-D581-A944-922F-A907A29D531F}"/>
                  </a:ext>
                </a:extLst>
              </p:cNvPr>
              <p:cNvSpPr txBox="1"/>
              <p:nvPr/>
            </p:nvSpPr>
            <p:spPr>
              <a:xfrm>
                <a:off x="1924221" y="2261987"/>
                <a:ext cx="1045352" cy="345022"/>
              </a:xfrm>
              <a:prstGeom prst="rect">
                <a:avLst/>
              </a:prstGeom>
              <a:noFill/>
            </p:spPr>
            <p:txBody>
              <a:bodyPr wrap="none" rtlCol="0">
                <a:spAutoFit/>
              </a:bodyPr>
              <a:lstStyle/>
              <a:p>
                <a:r>
                  <a:rPr lang="en-US" sz="1400" dirty="0"/>
                  <a:t>Self-report</a:t>
                </a:r>
              </a:p>
            </p:txBody>
          </p:sp>
          <p:sp>
            <p:nvSpPr>
              <p:cNvPr id="140" name="TextBox 139">
                <a:extLst>
                  <a:ext uri="{FF2B5EF4-FFF2-40B4-BE49-F238E27FC236}">
                    <a16:creationId xmlns:a16="http://schemas.microsoft.com/office/drawing/2014/main" id="{924FF990-BF82-2347-9EC6-BE73DD87493F}"/>
                  </a:ext>
                </a:extLst>
              </p:cNvPr>
              <p:cNvSpPr txBox="1"/>
              <p:nvPr/>
            </p:nvSpPr>
            <p:spPr>
              <a:xfrm>
                <a:off x="1878835" y="4609356"/>
                <a:ext cx="1017347" cy="345022"/>
              </a:xfrm>
              <a:prstGeom prst="rect">
                <a:avLst/>
              </a:prstGeom>
              <a:noFill/>
            </p:spPr>
            <p:txBody>
              <a:bodyPr wrap="none" rtlCol="0">
                <a:spAutoFit/>
              </a:bodyPr>
              <a:lstStyle/>
              <a:p>
                <a:r>
                  <a:rPr lang="en-US" sz="1400" dirty="0"/>
                  <a:t>Biomarker</a:t>
                </a:r>
              </a:p>
            </p:txBody>
          </p:sp>
        </p:grpSp>
        <p:grpSp>
          <p:nvGrpSpPr>
            <p:cNvPr id="145" name="Group 144">
              <a:extLst>
                <a:ext uri="{FF2B5EF4-FFF2-40B4-BE49-F238E27FC236}">
                  <a16:creationId xmlns:a16="http://schemas.microsoft.com/office/drawing/2014/main" id="{817703F5-0F11-414C-A8CB-E5B50AD5B4DD}"/>
                </a:ext>
              </a:extLst>
            </p:cNvPr>
            <p:cNvGrpSpPr/>
            <p:nvPr/>
          </p:nvGrpSpPr>
          <p:grpSpPr>
            <a:xfrm>
              <a:off x="6267145" y="1909554"/>
              <a:ext cx="1612026" cy="1290372"/>
              <a:chOff x="3222599" y="1732747"/>
              <a:chExt cx="1560234" cy="1460354"/>
            </a:xfrm>
          </p:grpSpPr>
          <p:sp>
            <p:nvSpPr>
              <p:cNvPr id="146" name="Rounded Rectangle 145">
                <a:extLst>
                  <a:ext uri="{FF2B5EF4-FFF2-40B4-BE49-F238E27FC236}">
                    <a16:creationId xmlns:a16="http://schemas.microsoft.com/office/drawing/2014/main" id="{ACE6F526-0E6F-B740-9740-25949CBD320C}"/>
                  </a:ext>
                </a:extLst>
              </p:cNvPr>
              <p:cNvSpPr/>
              <p:nvPr/>
            </p:nvSpPr>
            <p:spPr>
              <a:xfrm>
                <a:off x="3222599" y="2087561"/>
                <a:ext cx="1560234" cy="110554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dirty="0">
                    <a:solidFill>
                      <a:schemeClr val="tx1"/>
                    </a:solidFill>
                  </a:rPr>
                  <a:t>Work for </a:t>
                </a:r>
                <a:r>
                  <a:rPr lang="en-US" sz="1400" dirty="0">
                    <a:solidFill>
                      <a:schemeClr val="accent6"/>
                    </a:solidFill>
                  </a:rPr>
                  <a:t>Exercise</a:t>
                </a:r>
                <a:r>
                  <a:rPr lang="en-US" sz="1400" dirty="0">
                    <a:solidFill>
                      <a:schemeClr val="tx1"/>
                    </a:solidFill>
                  </a:rPr>
                  <a:t> </a:t>
                </a:r>
              </a:p>
            </p:txBody>
          </p:sp>
          <p:sp>
            <p:nvSpPr>
              <p:cNvPr id="147" name="TextBox 146">
                <a:extLst>
                  <a:ext uri="{FF2B5EF4-FFF2-40B4-BE49-F238E27FC236}">
                    <a16:creationId xmlns:a16="http://schemas.microsoft.com/office/drawing/2014/main" id="{03458BFD-2F93-8F41-9B68-F4EBE8A11706}"/>
                  </a:ext>
                </a:extLst>
              </p:cNvPr>
              <p:cNvSpPr txBox="1"/>
              <p:nvPr/>
            </p:nvSpPr>
            <p:spPr>
              <a:xfrm>
                <a:off x="3227824" y="1732747"/>
                <a:ext cx="1372138" cy="435711"/>
              </a:xfrm>
              <a:prstGeom prst="rect">
                <a:avLst/>
              </a:prstGeom>
              <a:noFill/>
            </p:spPr>
            <p:txBody>
              <a:bodyPr wrap="none" rtlCol="0">
                <a:spAutoFit/>
              </a:bodyPr>
              <a:lstStyle/>
              <a:p>
                <a:r>
                  <a:rPr lang="en-US" sz="1400" dirty="0"/>
                  <a:t>Behavioral</a:t>
                </a:r>
              </a:p>
            </p:txBody>
          </p:sp>
          <p:pic>
            <p:nvPicPr>
              <p:cNvPr id="148" name="Picture 147" descr="Icon&#10;&#10;Description automatically generated">
                <a:extLst>
                  <a:ext uri="{FF2B5EF4-FFF2-40B4-BE49-F238E27FC236}">
                    <a16:creationId xmlns:a16="http://schemas.microsoft.com/office/drawing/2014/main" id="{945B3E76-EB8D-7C49-9444-18113031545E}"/>
                  </a:ext>
                </a:extLst>
              </p:cNvPr>
              <p:cNvPicPr>
                <a:picLocks noChangeAspect="1"/>
              </p:cNvPicPr>
              <p:nvPr/>
            </p:nvPicPr>
            <p:blipFill>
              <a:blip r:embed="rId5"/>
              <a:stretch>
                <a:fillRect/>
              </a:stretch>
            </p:blipFill>
            <p:spPr>
              <a:xfrm>
                <a:off x="3650080" y="2409064"/>
                <a:ext cx="691301" cy="755444"/>
              </a:xfrm>
              <a:prstGeom prst="rect">
                <a:avLst/>
              </a:prstGeom>
            </p:spPr>
          </p:pic>
        </p:grpSp>
      </p:grpSp>
      <p:cxnSp>
        <p:nvCxnSpPr>
          <p:cNvPr id="149" name="Straight Arrow Connector 148">
            <a:extLst>
              <a:ext uri="{FF2B5EF4-FFF2-40B4-BE49-F238E27FC236}">
                <a16:creationId xmlns:a16="http://schemas.microsoft.com/office/drawing/2014/main" id="{F775D2C4-CBDA-D44E-8DA6-CE3ED8F1823D}"/>
              </a:ext>
            </a:extLst>
          </p:cNvPr>
          <p:cNvCxnSpPr>
            <a:cxnSpLocks/>
          </p:cNvCxnSpPr>
          <p:nvPr/>
        </p:nvCxnSpPr>
        <p:spPr>
          <a:xfrm>
            <a:off x="7976320" y="2511216"/>
            <a:ext cx="448649"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50" name="Group 149">
            <a:extLst>
              <a:ext uri="{FF2B5EF4-FFF2-40B4-BE49-F238E27FC236}">
                <a16:creationId xmlns:a16="http://schemas.microsoft.com/office/drawing/2014/main" id="{21C72A39-3BE5-554D-8913-D225643B8842}"/>
              </a:ext>
            </a:extLst>
          </p:cNvPr>
          <p:cNvGrpSpPr/>
          <p:nvPr/>
        </p:nvGrpSpPr>
        <p:grpSpPr>
          <a:xfrm>
            <a:off x="9961704" y="726232"/>
            <a:ext cx="1774332" cy="1715252"/>
            <a:chOff x="1852383" y="2261987"/>
            <a:chExt cx="1922952" cy="1922817"/>
          </a:xfrm>
        </p:grpSpPr>
        <p:sp>
          <p:nvSpPr>
            <p:cNvPr id="151" name="Rounded Rectangle 150">
              <a:extLst>
                <a:ext uri="{FF2B5EF4-FFF2-40B4-BE49-F238E27FC236}">
                  <a16:creationId xmlns:a16="http://schemas.microsoft.com/office/drawing/2014/main" id="{DC4EC93C-B5F3-1043-BB11-A4DC259F5651}"/>
                </a:ext>
              </a:extLst>
            </p:cNvPr>
            <p:cNvSpPr/>
            <p:nvPr/>
          </p:nvSpPr>
          <p:spPr>
            <a:xfrm>
              <a:off x="1924221" y="2578713"/>
              <a:ext cx="1799419" cy="60495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152" name="Rounded Rectangle 151">
              <a:extLst>
                <a:ext uri="{FF2B5EF4-FFF2-40B4-BE49-F238E27FC236}">
                  <a16:creationId xmlns:a16="http://schemas.microsoft.com/office/drawing/2014/main" id="{9D64F595-2C06-8A43-AC5F-C1E524297F12}"/>
                </a:ext>
              </a:extLst>
            </p:cNvPr>
            <p:cNvSpPr/>
            <p:nvPr/>
          </p:nvSpPr>
          <p:spPr>
            <a:xfrm>
              <a:off x="1975916" y="3472096"/>
              <a:ext cx="1799419" cy="712708"/>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sz="1400" dirty="0">
                  <a:solidFill>
                    <a:schemeClr val="tx1"/>
                  </a:solidFill>
                </a:rPr>
                <a:t>DA, </a:t>
              </a:r>
              <a:r>
                <a:rPr lang="en-US" sz="1400" dirty="0" err="1">
                  <a:solidFill>
                    <a:schemeClr val="tx1"/>
                  </a:solidFill>
                </a:rPr>
                <a:t>eCB</a:t>
              </a:r>
              <a:r>
                <a:rPr lang="en-US" sz="1400" dirty="0">
                  <a:solidFill>
                    <a:schemeClr val="tx1"/>
                  </a:solidFill>
                </a:rPr>
                <a:t>, 5-HT, leptin, cortisol</a:t>
              </a:r>
            </a:p>
          </p:txBody>
        </p:sp>
        <p:sp>
          <p:nvSpPr>
            <p:cNvPr id="153" name="TextBox 152">
              <a:extLst>
                <a:ext uri="{FF2B5EF4-FFF2-40B4-BE49-F238E27FC236}">
                  <a16:creationId xmlns:a16="http://schemas.microsoft.com/office/drawing/2014/main" id="{06B7B8B8-1A51-9443-A909-BCB44D6E0804}"/>
                </a:ext>
              </a:extLst>
            </p:cNvPr>
            <p:cNvSpPr txBox="1"/>
            <p:nvPr/>
          </p:nvSpPr>
          <p:spPr>
            <a:xfrm>
              <a:off x="1924221" y="2261987"/>
              <a:ext cx="1045352" cy="345022"/>
            </a:xfrm>
            <a:prstGeom prst="rect">
              <a:avLst/>
            </a:prstGeom>
            <a:noFill/>
          </p:spPr>
          <p:txBody>
            <a:bodyPr wrap="none" rtlCol="0">
              <a:spAutoFit/>
            </a:bodyPr>
            <a:lstStyle/>
            <a:p>
              <a:r>
                <a:rPr lang="en-US" sz="1400" dirty="0"/>
                <a:t>Self-report</a:t>
              </a:r>
            </a:p>
          </p:txBody>
        </p:sp>
        <p:sp>
          <p:nvSpPr>
            <p:cNvPr id="154" name="TextBox 153">
              <a:extLst>
                <a:ext uri="{FF2B5EF4-FFF2-40B4-BE49-F238E27FC236}">
                  <a16:creationId xmlns:a16="http://schemas.microsoft.com/office/drawing/2014/main" id="{6175E0DB-D3AE-FD4D-AB34-CED8B1E885D2}"/>
                </a:ext>
              </a:extLst>
            </p:cNvPr>
            <p:cNvSpPr txBox="1"/>
            <p:nvPr/>
          </p:nvSpPr>
          <p:spPr>
            <a:xfrm>
              <a:off x="1852383" y="3183666"/>
              <a:ext cx="1017347" cy="345022"/>
            </a:xfrm>
            <a:prstGeom prst="rect">
              <a:avLst/>
            </a:prstGeom>
            <a:noFill/>
          </p:spPr>
          <p:txBody>
            <a:bodyPr wrap="none" rtlCol="0">
              <a:spAutoFit/>
            </a:bodyPr>
            <a:lstStyle/>
            <a:p>
              <a:r>
                <a:rPr lang="en-US" sz="1400" dirty="0"/>
                <a:t>Biomarker</a:t>
              </a:r>
            </a:p>
          </p:txBody>
        </p:sp>
      </p:grpSp>
      <p:grpSp>
        <p:nvGrpSpPr>
          <p:cNvPr id="155" name="Group 154">
            <a:extLst>
              <a:ext uri="{FF2B5EF4-FFF2-40B4-BE49-F238E27FC236}">
                <a16:creationId xmlns:a16="http://schemas.microsoft.com/office/drawing/2014/main" id="{E402D4B2-37FA-224A-8035-04D2CB7ACCD5}"/>
              </a:ext>
            </a:extLst>
          </p:cNvPr>
          <p:cNvGrpSpPr/>
          <p:nvPr/>
        </p:nvGrpSpPr>
        <p:grpSpPr>
          <a:xfrm>
            <a:off x="10018682" y="2501679"/>
            <a:ext cx="1688776" cy="1403292"/>
            <a:chOff x="4669856" y="2673663"/>
            <a:chExt cx="1634518" cy="1588147"/>
          </a:xfrm>
        </p:grpSpPr>
        <p:sp>
          <p:nvSpPr>
            <p:cNvPr id="156" name="Rounded Rectangle 155">
              <a:extLst>
                <a:ext uri="{FF2B5EF4-FFF2-40B4-BE49-F238E27FC236}">
                  <a16:creationId xmlns:a16="http://schemas.microsoft.com/office/drawing/2014/main" id="{A8E5EAB6-15B9-D446-B068-58FBFCFAF14E}"/>
                </a:ext>
              </a:extLst>
            </p:cNvPr>
            <p:cNvSpPr/>
            <p:nvPr/>
          </p:nvSpPr>
          <p:spPr>
            <a:xfrm>
              <a:off x="4697372" y="3079340"/>
              <a:ext cx="1607002" cy="118247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dirty="0">
                  <a:solidFill>
                    <a:schemeClr val="tx1"/>
                  </a:solidFill>
                </a:rPr>
                <a:t>Markov Task</a:t>
              </a:r>
            </a:p>
          </p:txBody>
        </p:sp>
        <p:sp>
          <p:nvSpPr>
            <p:cNvPr id="157" name="TextBox 156">
              <a:extLst>
                <a:ext uri="{FF2B5EF4-FFF2-40B4-BE49-F238E27FC236}">
                  <a16:creationId xmlns:a16="http://schemas.microsoft.com/office/drawing/2014/main" id="{1692DAF4-EAC3-C742-A066-FD3675E83B36}"/>
                </a:ext>
              </a:extLst>
            </p:cNvPr>
            <p:cNvSpPr txBox="1"/>
            <p:nvPr/>
          </p:nvSpPr>
          <p:spPr>
            <a:xfrm>
              <a:off x="4669856" y="2673663"/>
              <a:ext cx="1372138" cy="435714"/>
            </a:xfrm>
            <a:prstGeom prst="rect">
              <a:avLst/>
            </a:prstGeom>
            <a:noFill/>
          </p:spPr>
          <p:txBody>
            <a:bodyPr wrap="none" rtlCol="0">
              <a:spAutoFit/>
            </a:bodyPr>
            <a:lstStyle/>
            <a:p>
              <a:r>
                <a:rPr lang="en-US" sz="1400" dirty="0"/>
                <a:t>Behavioral</a:t>
              </a:r>
            </a:p>
          </p:txBody>
        </p:sp>
      </p:grpSp>
      <p:cxnSp>
        <p:nvCxnSpPr>
          <p:cNvPr id="158" name="Straight Arrow Connector 157">
            <a:extLst>
              <a:ext uri="{FF2B5EF4-FFF2-40B4-BE49-F238E27FC236}">
                <a16:creationId xmlns:a16="http://schemas.microsoft.com/office/drawing/2014/main" id="{056C5067-3C2B-9C4B-B746-10B4D9CB783D}"/>
              </a:ext>
            </a:extLst>
          </p:cNvPr>
          <p:cNvCxnSpPr>
            <a:cxnSpLocks/>
          </p:cNvCxnSpPr>
          <p:nvPr/>
        </p:nvCxnSpPr>
        <p:spPr>
          <a:xfrm flipV="1">
            <a:off x="9480495" y="2532733"/>
            <a:ext cx="426416" cy="1"/>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pic>
        <p:nvPicPr>
          <p:cNvPr id="163" name="Picture 162" descr="A picture containing text, window&#10;&#10;Description automatically generated">
            <a:extLst>
              <a:ext uri="{FF2B5EF4-FFF2-40B4-BE49-F238E27FC236}">
                <a16:creationId xmlns:a16="http://schemas.microsoft.com/office/drawing/2014/main" id="{0ABBD5DE-498C-9846-A352-1459882E57CE}"/>
              </a:ext>
            </a:extLst>
          </p:cNvPr>
          <p:cNvPicPr>
            <a:picLocks noChangeAspect="1"/>
          </p:cNvPicPr>
          <p:nvPr/>
        </p:nvPicPr>
        <p:blipFill>
          <a:blip r:embed="rId6"/>
          <a:stretch>
            <a:fillRect/>
          </a:stretch>
        </p:blipFill>
        <p:spPr>
          <a:xfrm>
            <a:off x="10284856" y="3219464"/>
            <a:ext cx="1233206" cy="612910"/>
          </a:xfrm>
          <a:prstGeom prst="rect">
            <a:avLst/>
          </a:prstGeom>
        </p:spPr>
      </p:pic>
      <p:grpSp>
        <p:nvGrpSpPr>
          <p:cNvPr id="5" name="Group 4">
            <a:extLst>
              <a:ext uri="{FF2B5EF4-FFF2-40B4-BE49-F238E27FC236}">
                <a16:creationId xmlns:a16="http://schemas.microsoft.com/office/drawing/2014/main" id="{D898BB19-4945-314E-BAB0-D84246A871C4}"/>
              </a:ext>
            </a:extLst>
          </p:cNvPr>
          <p:cNvGrpSpPr/>
          <p:nvPr/>
        </p:nvGrpSpPr>
        <p:grpSpPr>
          <a:xfrm>
            <a:off x="372414" y="1112883"/>
            <a:ext cx="5320486" cy="3050444"/>
            <a:chOff x="375234" y="900720"/>
            <a:chExt cx="5320486" cy="3050444"/>
          </a:xfrm>
        </p:grpSpPr>
        <p:grpSp>
          <p:nvGrpSpPr>
            <p:cNvPr id="2" name="Group 1">
              <a:extLst>
                <a:ext uri="{FF2B5EF4-FFF2-40B4-BE49-F238E27FC236}">
                  <a16:creationId xmlns:a16="http://schemas.microsoft.com/office/drawing/2014/main" id="{9CC458FA-553D-4641-A1D7-4ED6832590CF}"/>
                </a:ext>
              </a:extLst>
            </p:cNvPr>
            <p:cNvGrpSpPr/>
            <p:nvPr/>
          </p:nvGrpSpPr>
          <p:grpSpPr>
            <a:xfrm>
              <a:off x="375234" y="900720"/>
              <a:ext cx="5320486" cy="3050444"/>
              <a:chOff x="375234" y="900720"/>
              <a:chExt cx="5320486" cy="3050444"/>
            </a:xfrm>
          </p:grpSpPr>
          <p:grpSp>
            <p:nvGrpSpPr>
              <p:cNvPr id="26" name="Group 25">
                <a:extLst>
                  <a:ext uri="{FF2B5EF4-FFF2-40B4-BE49-F238E27FC236}">
                    <a16:creationId xmlns:a16="http://schemas.microsoft.com/office/drawing/2014/main" id="{1E304102-B883-E347-A597-2521A58120EE}"/>
                  </a:ext>
                </a:extLst>
              </p:cNvPr>
              <p:cNvGrpSpPr/>
              <p:nvPr/>
            </p:nvGrpSpPr>
            <p:grpSpPr>
              <a:xfrm>
                <a:off x="375234" y="948040"/>
                <a:ext cx="1393244" cy="3003124"/>
                <a:chOff x="1997952" y="1983369"/>
                <a:chExt cx="1509943" cy="3366536"/>
              </a:xfrm>
            </p:grpSpPr>
            <p:sp>
              <p:nvSpPr>
                <p:cNvPr id="27" name="Rounded Rectangle 26">
                  <a:extLst>
                    <a:ext uri="{FF2B5EF4-FFF2-40B4-BE49-F238E27FC236}">
                      <a16:creationId xmlns:a16="http://schemas.microsoft.com/office/drawing/2014/main" id="{A2AF0DA8-242D-AE41-9460-F7BECE7C3AE5}"/>
                    </a:ext>
                  </a:extLst>
                </p:cNvPr>
                <p:cNvSpPr/>
                <p:nvPr/>
              </p:nvSpPr>
              <p:spPr>
                <a:xfrm>
                  <a:off x="1997952" y="2303148"/>
                  <a:ext cx="1509943" cy="60495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28" name="Rounded Rectangle 27">
                  <a:extLst>
                    <a:ext uri="{FF2B5EF4-FFF2-40B4-BE49-F238E27FC236}">
                      <a16:creationId xmlns:a16="http://schemas.microsoft.com/office/drawing/2014/main" id="{2DC6B271-8724-4F40-B576-DDF6F0BF75D5}"/>
                    </a:ext>
                  </a:extLst>
                </p:cNvPr>
                <p:cNvSpPr/>
                <p:nvPr/>
              </p:nvSpPr>
              <p:spPr>
                <a:xfrm>
                  <a:off x="2012451" y="4637197"/>
                  <a:ext cx="1458249" cy="712708"/>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sz="1400" dirty="0">
                      <a:solidFill>
                        <a:schemeClr val="tx1"/>
                      </a:solidFill>
                    </a:rPr>
                    <a:t>DA, </a:t>
                  </a:r>
                  <a:r>
                    <a:rPr lang="en-US" sz="1400" dirty="0" err="1">
                      <a:solidFill>
                        <a:schemeClr val="tx1"/>
                      </a:solidFill>
                    </a:rPr>
                    <a:t>eCB</a:t>
                  </a:r>
                  <a:r>
                    <a:rPr lang="en-US" sz="1400" dirty="0">
                      <a:solidFill>
                        <a:schemeClr val="tx1"/>
                      </a:solidFill>
                    </a:rPr>
                    <a:t>, 5-HT, leptin, cortisol</a:t>
                  </a:r>
                </a:p>
              </p:txBody>
            </p:sp>
            <p:sp>
              <p:nvSpPr>
                <p:cNvPr id="29" name="TextBox 28">
                  <a:extLst>
                    <a:ext uri="{FF2B5EF4-FFF2-40B4-BE49-F238E27FC236}">
                      <a16:creationId xmlns:a16="http://schemas.microsoft.com/office/drawing/2014/main" id="{FC656CA8-EDC4-DE4B-BA44-6DD3F03B8826}"/>
                    </a:ext>
                  </a:extLst>
                </p:cNvPr>
                <p:cNvSpPr txBox="1"/>
                <p:nvPr/>
              </p:nvSpPr>
              <p:spPr>
                <a:xfrm>
                  <a:off x="1999035" y="1983369"/>
                  <a:ext cx="1045352" cy="345021"/>
                </a:xfrm>
                <a:prstGeom prst="rect">
                  <a:avLst/>
                </a:prstGeom>
                <a:noFill/>
              </p:spPr>
              <p:txBody>
                <a:bodyPr wrap="none" rtlCol="0">
                  <a:spAutoFit/>
                </a:bodyPr>
                <a:lstStyle/>
                <a:p>
                  <a:r>
                    <a:rPr lang="en-US" sz="1400" dirty="0"/>
                    <a:t>Self-report</a:t>
                  </a:r>
                </a:p>
              </p:txBody>
            </p:sp>
            <p:sp>
              <p:nvSpPr>
                <p:cNvPr id="30" name="TextBox 29">
                  <a:extLst>
                    <a:ext uri="{FF2B5EF4-FFF2-40B4-BE49-F238E27FC236}">
                      <a16:creationId xmlns:a16="http://schemas.microsoft.com/office/drawing/2014/main" id="{972CC11A-90E5-064D-8418-59C6101AD4F5}"/>
                    </a:ext>
                  </a:extLst>
                </p:cNvPr>
                <p:cNvSpPr txBox="1"/>
                <p:nvPr/>
              </p:nvSpPr>
              <p:spPr>
                <a:xfrm>
                  <a:off x="2013037" y="4344029"/>
                  <a:ext cx="1017347" cy="345021"/>
                </a:xfrm>
                <a:prstGeom prst="rect">
                  <a:avLst/>
                </a:prstGeom>
                <a:noFill/>
              </p:spPr>
              <p:txBody>
                <a:bodyPr wrap="none" rtlCol="0">
                  <a:spAutoFit/>
                </a:bodyPr>
                <a:lstStyle/>
                <a:p>
                  <a:r>
                    <a:rPr lang="en-US" sz="1400" dirty="0"/>
                    <a:t>Biomarker</a:t>
                  </a:r>
                </a:p>
              </p:txBody>
            </p:sp>
          </p:grpSp>
          <p:grpSp>
            <p:nvGrpSpPr>
              <p:cNvPr id="36" name="Group 35">
                <a:extLst>
                  <a:ext uri="{FF2B5EF4-FFF2-40B4-BE49-F238E27FC236}">
                    <a16:creationId xmlns:a16="http://schemas.microsoft.com/office/drawing/2014/main" id="{FA454E5A-1E1D-4C47-82E0-21527F1E30D5}"/>
                  </a:ext>
                </a:extLst>
              </p:cNvPr>
              <p:cNvGrpSpPr/>
              <p:nvPr/>
            </p:nvGrpSpPr>
            <p:grpSpPr>
              <a:xfrm>
                <a:off x="2356747" y="1130072"/>
                <a:ext cx="1117850" cy="1391331"/>
                <a:chOff x="6987930" y="2926952"/>
                <a:chExt cx="1513424" cy="1461349"/>
              </a:xfrm>
            </p:grpSpPr>
            <p:sp>
              <p:nvSpPr>
                <p:cNvPr id="37" name="Rounded Rectangle 36">
                  <a:extLst>
                    <a:ext uri="{FF2B5EF4-FFF2-40B4-BE49-F238E27FC236}">
                      <a16:creationId xmlns:a16="http://schemas.microsoft.com/office/drawing/2014/main" id="{7DFA8508-7DDE-D042-9F9D-8A815E8E7C4C}"/>
                    </a:ext>
                  </a:extLst>
                </p:cNvPr>
                <p:cNvSpPr/>
                <p:nvPr/>
              </p:nvSpPr>
              <p:spPr>
                <a:xfrm>
                  <a:off x="6987930" y="3273371"/>
                  <a:ext cx="1504953" cy="111493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solidFill>
                      <a:schemeClr val="tx1"/>
                    </a:solidFill>
                  </a:endParaRPr>
                </a:p>
              </p:txBody>
            </p:sp>
            <p:sp>
              <p:nvSpPr>
                <p:cNvPr id="38" name="TextBox 37">
                  <a:extLst>
                    <a:ext uri="{FF2B5EF4-FFF2-40B4-BE49-F238E27FC236}">
                      <a16:creationId xmlns:a16="http://schemas.microsoft.com/office/drawing/2014/main" id="{3F6D5C13-4064-9B48-813A-BF200490699C}"/>
                    </a:ext>
                  </a:extLst>
                </p:cNvPr>
                <p:cNvSpPr txBox="1"/>
                <p:nvPr/>
              </p:nvSpPr>
              <p:spPr>
                <a:xfrm>
                  <a:off x="7006595" y="2926952"/>
                  <a:ext cx="1494759" cy="323266"/>
                </a:xfrm>
                <a:prstGeom prst="rect">
                  <a:avLst/>
                </a:prstGeom>
                <a:noFill/>
              </p:spPr>
              <p:txBody>
                <a:bodyPr wrap="square" rtlCol="0">
                  <a:spAutoFit/>
                </a:bodyPr>
                <a:lstStyle/>
                <a:p>
                  <a:r>
                    <a:rPr lang="en-US" sz="1400" b="1" dirty="0"/>
                    <a:t>30-min Rest</a:t>
                  </a:r>
                </a:p>
              </p:txBody>
            </p:sp>
          </p:grpSp>
          <p:grpSp>
            <p:nvGrpSpPr>
              <p:cNvPr id="94" name="Group 93">
                <a:extLst>
                  <a:ext uri="{FF2B5EF4-FFF2-40B4-BE49-F238E27FC236}">
                    <a16:creationId xmlns:a16="http://schemas.microsoft.com/office/drawing/2014/main" id="{AFDEC441-2B98-F942-8531-6BB1E2C88AAC}"/>
                  </a:ext>
                </a:extLst>
              </p:cNvPr>
              <p:cNvGrpSpPr/>
              <p:nvPr/>
            </p:nvGrpSpPr>
            <p:grpSpPr>
              <a:xfrm>
                <a:off x="388613" y="1725184"/>
                <a:ext cx="1441988" cy="1352121"/>
                <a:chOff x="4670736" y="2632874"/>
                <a:chExt cx="1395659" cy="1530234"/>
              </a:xfrm>
            </p:grpSpPr>
            <p:sp>
              <p:nvSpPr>
                <p:cNvPr id="95" name="Rounded Rectangle 94">
                  <a:extLst>
                    <a:ext uri="{FF2B5EF4-FFF2-40B4-BE49-F238E27FC236}">
                      <a16:creationId xmlns:a16="http://schemas.microsoft.com/office/drawing/2014/main" id="{18E2D705-552E-7C46-8E42-9CD26F0D305A}"/>
                    </a:ext>
                  </a:extLst>
                </p:cNvPr>
                <p:cNvSpPr/>
                <p:nvPr/>
              </p:nvSpPr>
              <p:spPr>
                <a:xfrm>
                  <a:off x="4670736" y="2980638"/>
                  <a:ext cx="1302315" cy="118247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dirty="0">
                      <a:solidFill>
                        <a:schemeClr val="tx1"/>
                      </a:solidFill>
                    </a:rPr>
                    <a:t>Work for </a:t>
                  </a:r>
                  <a:r>
                    <a:rPr lang="en-US" sz="1400" dirty="0">
                      <a:solidFill>
                        <a:schemeClr val="accent6"/>
                      </a:solidFill>
                    </a:rPr>
                    <a:t>$</a:t>
                  </a:r>
                  <a:r>
                    <a:rPr lang="en-US" sz="1400" dirty="0">
                      <a:solidFill>
                        <a:schemeClr val="tx1"/>
                      </a:solidFill>
                    </a:rPr>
                    <a:t> </a:t>
                  </a:r>
                </a:p>
              </p:txBody>
            </p:sp>
            <p:sp>
              <p:nvSpPr>
                <p:cNvPr id="96" name="TextBox 95">
                  <a:extLst>
                    <a:ext uri="{FF2B5EF4-FFF2-40B4-BE49-F238E27FC236}">
                      <a16:creationId xmlns:a16="http://schemas.microsoft.com/office/drawing/2014/main" id="{46E0CA34-F5EC-564A-8CB7-372E8676DEBD}"/>
                    </a:ext>
                  </a:extLst>
                </p:cNvPr>
                <p:cNvSpPr txBox="1"/>
                <p:nvPr/>
              </p:nvSpPr>
              <p:spPr>
                <a:xfrm>
                  <a:off x="4694257" y="2632874"/>
                  <a:ext cx="1372138" cy="435714"/>
                </a:xfrm>
                <a:prstGeom prst="rect">
                  <a:avLst/>
                </a:prstGeom>
                <a:noFill/>
              </p:spPr>
              <p:txBody>
                <a:bodyPr wrap="none" rtlCol="0">
                  <a:spAutoFit/>
                </a:bodyPr>
                <a:lstStyle/>
                <a:p>
                  <a:r>
                    <a:rPr lang="en-US" sz="1400" dirty="0"/>
                    <a:t>Behavioral</a:t>
                  </a:r>
                </a:p>
              </p:txBody>
            </p:sp>
            <p:pic>
              <p:nvPicPr>
                <p:cNvPr id="97" name="Picture 96" descr="Icon&#10;&#10;Description automatically generated">
                  <a:extLst>
                    <a:ext uri="{FF2B5EF4-FFF2-40B4-BE49-F238E27FC236}">
                      <a16:creationId xmlns:a16="http://schemas.microsoft.com/office/drawing/2014/main" id="{C2CD399B-F56B-8743-9CCD-2F7D54D09F89}"/>
                    </a:ext>
                  </a:extLst>
                </p:cNvPr>
                <p:cNvPicPr>
                  <a:picLocks noChangeAspect="1"/>
                </p:cNvPicPr>
                <p:nvPr/>
              </p:nvPicPr>
              <p:blipFill>
                <a:blip r:embed="rId5"/>
                <a:stretch>
                  <a:fillRect/>
                </a:stretch>
              </p:blipFill>
              <p:spPr>
                <a:xfrm>
                  <a:off x="5000262" y="3365940"/>
                  <a:ext cx="694261" cy="758677"/>
                </a:xfrm>
                <a:prstGeom prst="rect">
                  <a:avLst/>
                </a:prstGeom>
              </p:spPr>
            </p:pic>
          </p:grpSp>
          <p:cxnSp>
            <p:nvCxnSpPr>
              <p:cNvPr id="107" name="Straight Arrow Connector 106">
                <a:extLst>
                  <a:ext uri="{FF2B5EF4-FFF2-40B4-BE49-F238E27FC236}">
                    <a16:creationId xmlns:a16="http://schemas.microsoft.com/office/drawing/2014/main" id="{7ABC3093-7829-EE41-9E3F-5AEAD7EC22FE}"/>
                  </a:ext>
                </a:extLst>
              </p:cNvPr>
              <p:cNvCxnSpPr>
                <a:cxnSpLocks/>
              </p:cNvCxnSpPr>
              <p:nvPr/>
            </p:nvCxnSpPr>
            <p:spPr>
              <a:xfrm>
                <a:off x="1731690" y="2341718"/>
                <a:ext cx="554911"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7F1A17D4-0997-0C4A-A00E-6865D16070C9}"/>
                  </a:ext>
                </a:extLst>
              </p:cNvPr>
              <p:cNvCxnSpPr>
                <a:cxnSpLocks/>
              </p:cNvCxnSpPr>
              <p:nvPr/>
            </p:nvCxnSpPr>
            <p:spPr>
              <a:xfrm>
                <a:off x="3507296" y="2341718"/>
                <a:ext cx="554911" cy="0"/>
              </a:xfrm>
              <a:prstGeom prst="straightConnector1">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12" name="Group 111">
                <a:extLst>
                  <a:ext uri="{FF2B5EF4-FFF2-40B4-BE49-F238E27FC236}">
                    <a16:creationId xmlns:a16="http://schemas.microsoft.com/office/drawing/2014/main" id="{E242D028-45FF-3F49-B4F7-34BEF0991F6B}"/>
                  </a:ext>
                </a:extLst>
              </p:cNvPr>
              <p:cNvGrpSpPr/>
              <p:nvPr/>
            </p:nvGrpSpPr>
            <p:grpSpPr>
              <a:xfrm>
                <a:off x="3991239" y="900720"/>
                <a:ext cx="1677506" cy="1715252"/>
                <a:chOff x="1852383" y="2261987"/>
                <a:chExt cx="1818016" cy="1922817"/>
              </a:xfrm>
            </p:grpSpPr>
            <p:sp>
              <p:nvSpPr>
                <p:cNvPr id="113" name="Rounded Rectangle 112">
                  <a:extLst>
                    <a:ext uri="{FF2B5EF4-FFF2-40B4-BE49-F238E27FC236}">
                      <a16:creationId xmlns:a16="http://schemas.microsoft.com/office/drawing/2014/main" id="{13B17CFD-01A2-BB48-8F99-53B8FA48DDC7}"/>
                    </a:ext>
                  </a:extLst>
                </p:cNvPr>
                <p:cNvSpPr/>
                <p:nvPr/>
              </p:nvSpPr>
              <p:spPr>
                <a:xfrm>
                  <a:off x="1940733" y="2575399"/>
                  <a:ext cx="1707266" cy="60495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114" name="Rounded Rectangle 113">
                  <a:extLst>
                    <a:ext uri="{FF2B5EF4-FFF2-40B4-BE49-F238E27FC236}">
                      <a16:creationId xmlns:a16="http://schemas.microsoft.com/office/drawing/2014/main" id="{8AE8C38C-93B3-4143-9E05-C289030F70D0}"/>
                    </a:ext>
                  </a:extLst>
                </p:cNvPr>
                <p:cNvSpPr/>
                <p:nvPr/>
              </p:nvSpPr>
              <p:spPr>
                <a:xfrm>
                  <a:off x="1975916" y="3472096"/>
                  <a:ext cx="1694483" cy="712708"/>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US" sz="1400" dirty="0">
                      <a:solidFill>
                        <a:schemeClr val="tx1"/>
                      </a:solidFill>
                    </a:rPr>
                    <a:t>DA, </a:t>
                  </a:r>
                  <a:r>
                    <a:rPr lang="en-US" sz="1400" dirty="0" err="1">
                      <a:solidFill>
                        <a:schemeClr val="tx1"/>
                      </a:solidFill>
                    </a:rPr>
                    <a:t>eCB</a:t>
                  </a:r>
                  <a:r>
                    <a:rPr lang="en-US" sz="1400" dirty="0">
                      <a:solidFill>
                        <a:schemeClr val="tx1"/>
                      </a:solidFill>
                    </a:rPr>
                    <a:t>, 5-HT, leptin, cortisol</a:t>
                  </a:r>
                </a:p>
              </p:txBody>
            </p:sp>
            <p:sp>
              <p:nvSpPr>
                <p:cNvPr id="115" name="TextBox 114">
                  <a:extLst>
                    <a:ext uri="{FF2B5EF4-FFF2-40B4-BE49-F238E27FC236}">
                      <a16:creationId xmlns:a16="http://schemas.microsoft.com/office/drawing/2014/main" id="{B501EEE0-4B15-764B-A767-E5ED9A79C25D}"/>
                    </a:ext>
                  </a:extLst>
                </p:cNvPr>
                <p:cNvSpPr txBox="1"/>
                <p:nvPr/>
              </p:nvSpPr>
              <p:spPr>
                <a:xfrm>
                  <a:off x="1924221" y="2261987"/>
                  <a:ext cx="1045352" cy="345022"/>
                </a:xfrm>
                <a:prstGeom prst="rect">
                  <a:avLst/>
                </a:prstGeom>
                <a:noFill/>
              </p:spPr>
              <p:txBody>
                <a:bodyPr wrap="none" rtlCol="0">
                  <a:spAutoFit/>
                </a:bodyPr>
                <a:lstStyle/>
                <a:p>
                  <a:r>
                    <a:rPr lang="en-US" sz="1400" dirty="0"/>
                    <a:t>Self-report</a:t>
                  </a:r>
                </a:p>
              </p:txBody>
            </p:sp>
            <p:sp>
              <p:nvSpPr>
                <p:cNvPr id="116" name="TextBox 115">
                  <a:extLst>
                    <a:ext uri="{FF2B5EF4-FFF2-40B4-BE49-F238E27FC236}">
                      <a16:creationId xmlns:a16="http://schemas.microsoft.com/office/drawing/2014/main" id="{F5ED071D-9FA2-AA47-8EF0-0D2823EBEE64}"/>
                    </a:ext>
                  </a:extLst>
                </p:cNvPr>
                <p:cNvSpPr txBox="1"/>
                <p:nvPr/>
              </p:nvSpPr>
              <p:spPr>
                <a:xfrm>
                  <a:off x="1852383" y="3183666"/>
                  <a:ext cx="1017348" cy="345022"/>
                </a:xfrm>
                <a:prstGeom prst="rect">
                  <a:avLst/>
                </a:prstGeom>
                <a:noFill/>
              </p:spPr>
              <p:txBody>
                <a:bodyPr wrap="none" rtlCol="0">
                  <a:spAutoFit/>
                </a:bodyPr>
                <a:lstStyle/>
                <a:p>
                  <a:r>
                    <a:rPr lang="en-US" sz="1400" dirty="0"/>
                    <a:t>Biomarker</a:t>
                  </a:r>
                </a:p>
              </p:txBody>
            </p:sp>
          </p:grpSp>
          <p:grpSp>
            <p:nvGrpSpPr>
              <p:cNvPr id="117" name="Group 116">
                <a:extLst>
                  <a:ext uri="{FF2B5EF4-FFF2-40B4-BE49-F238E27FC236}">
                    <a16:creationId xmlns:a16="http://schemas.microsoft.com/office/drawing/2014/main" id="{3CA4CC33-FDE8-4C4D-A69E-BC6973116DAF}"/>
                  </a:ext>
                </a:extLst>
              </p:cNvPr>
              <p:cNvGrpSpPr/>
              <p:nvPr/>
            </p:nvGrpSpPr>
            <p:grpSpPr>
              <a:xfrm>
                <a:off x="4042014" y="2597738"/>
                <a:ext cx="1653706" cy="1252417"/>
                <a:chOff x="4638292" y="2572695"/>
                <a:chExt cx="1600574" cy="1516029"/>
              </a:xfrm>
            </p:grpSpPr>
            <p:sp>
              <p:nvSpPr>
                <p:cNvPr id="118" name="Rounded Rectangle 117">
                  <a:extLst>
                    <a:ext uri="{FF2B5EF4-FFF2-40B4-BE49-F238E27FC236}">
                      <a16:creationId xmlns:a16="http://schemas.microsoft.com/office/drawing/2014/main" id="{C6FDF3C2-6CC0-B846-B658-2E0763AF2328}"/>
                    </a:ext>
                  </a:extLst>
                </p:cNvPr>
                <p:cNvSpPr/>
                <p:nvPr/>
              </p:nvSpPr>
              <p:spPr>
                <a:xfrm>
                  <a:off x="4678632" y="2906254"/>
                  <a:ext cx="1560234" cy="1182470"/>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dirty="0">
                      <a:solidFill>
                        <a:schemeClr val="tx1"/>
                      </a:solidFill>
                    </a:rPr>
                    <a:t>Markov Task</a:t>
                  </a:r>
                </a:p>
              </p:txBody>
            </p:sp>
            <p:sp>
              <p:nvSpPr>
                <p:cNvPr id="119" name="TextBox 118">
                  <a:extLst>
                    <a:ext uri="{FF2B5EF4-FFF2-40B4-BE49-F238E27FC236}">
                      <a16:creationId xmlns:a16="http://schemas.microsoft.com/office/drawing/2014/main" id="{4044E521-B431-CD4D-8695-6CF5A841CAC8}"/>
                    </a:ext>
                  </a:extLst>
                </p:cNvPr>
                <p:cNvSpPr txBox="1"/>
                <p:nvPr/>
              </p:nvSpPr>
              <p:spPr>
                <a:xfrm>
                  <a:off x="4638292" y="2572695"/>
                  <a:ext cx="1372138" cy="435714"/>
                </a:xfrm>
                <a:prstGeom prst="rect">
                  <a:avLst/>
                </a:prstGeom>
                <a:noFill/>
              </p:spPr>
              <p:txBody>
                <a:bodyPr wrap="none" rtlCol="0">
                  <a:spAutoFit/>
                </a:bodyPr>
                <a:lstStyle/>
                <a:p>
                  <a:r>
                    <a:rPr lang="en-US" sz="1400" dirty="0"/>
                    <a:t>Behavioral</a:t>
                  </a:r>
                </a:p>
              </p:txBody>
            </p:sp>
          </p:grpSp>
        </p:grpSp>
        <p:grpSp>
          <p:nvGrpSpPr>
            <p:cNvPr id="4" name="Group 3">
              <a:extLst>
                <a:ext uri="{FF2B5EF4-FFF2-40B4-BE49-F238E27FC236}">
                  <a16:creationId xmlns:a16="http://schemas.microsoft.com/office/drawing/2014/main" id="{3ED7D42A-2C08-334C-BB31-3CB1EDDAF821}"/>
                </a:ext>
              </a:extLst>
            </p:cNvPr>
            <p:cNvGrpSpPr/>
            <p:nvPr/>
          </p:nvGrpSpPr>
          <p:grpSpPr>
            <a:xfrm>
              <a:off x="2502873" y="1554570"/>
              <a:ext cx="3092245" cy="2250930"/>
              <a:chOff x="2502873" y="1554570"/>
              <a:chExt cx="3092245" cy="2250930"/>
            </a:xfrm>
          </p:grpSpPr>
          <p:pic>
            <p:nvPicPr>
              <p:cNvPr id="162" name="Picture 161" descr="A picture containing text, window&#10;&#10;Description automatically generated">
                <a:extLst>
                  <a:ext uri="{FF2B5EF4-FFF2-40B4-BE49-F238E27FC236}">
                    <a16:creationId xmlns:a16="http://schemas.microsoft.com/office/drawing/2014/main" id="{3B783442-01B9-DA49-8ED4-290E8886906D}"/>
                  </a:ext>
                </a:extLst>
              </p:cNvPr>
              <p:cNvPicPr>
                <a:picLocks noChangeAspect="1"/>
              </p:cNvPicPr>
              <p:nvPr/>
            </p:nvPicPr>
            <p:blipFill>
              <a:blip r:embed="rId6"/>
              <a:stretch>
                <a:fillRect/>
              </a:stretch>
            </p:blipFill>
            <p:spPr>
              <a:xfrm>
                <a:off x="4306358" y="3164979"/>
                <a:ext cx="1288760" cy="640521"/>
              </a:xfrm>
              <a:prstGeom prst="rect">
                <a:avLst/>
              </a:prstGeom>
            </p:spPr>
          </p:pic>
          <p:pic>
            <p:nvPicPr>
              <p:cNvPr id="164" name="Picture 163" descr="A picture containing text, seat, chair, furniture&#10;&#10;Description automatically generated">
                <a:extLst>
                  <a:ext uri="{FF2B5EF4-FFF2-40B4-BE49-F238E27FC236}">
                    <a16:creationId xmlns:a16="http://schemas.microsoft.com/office/drawing/2014/main" id="{34600999-3930-EC41-9AAD-42B34EA7E95E}"/>
                  </a:ext>
                </a:extLst>
              </p:cNvPr>
              <p:cNvPicPr>
                <a:picLocks noChangeAspect="1"/>
              </p:cNvPicPr>
              <p:nvPr/>
            </p:nvPicPr>
            <p:blipFill>
              <a:blip r:embed="rId7"/>
              <a:stretch>
                <a:fillRect/>
              </a:stretch>
            </p:blipFill>
            <p:spPr>
              <a:xfrm>
                <a:off x="2502873" y="1554570"/>
                <a:ext cx="816094" cy="816094"/>
              </a:xfrm>
              <a:prstGeom prst="rect">
                <a:avLst/>
              </a:prstGeom>
            </p:spPr>
          </p:pic>
        </p:grpSp>
      </p:grpSp>
      <p:pic>
        <p:nvPicPr>
          <p:cNvPr id="165" name="Picture 164" descr="A picture containing text, seat, chair, furniture&#10;&#10;Description automatically generated">
            <a:extLst>
              <a:ext uri="{FF2B5EF4-FFF2-40B4-BE49-F238E27FC236}">
                <a16:creationId xmlns:a16="http://schemas.microsoft.com/office/drawing/2014/main" id="{1E1C7016-649B-F146-AB12-0D8E0C6AF105}"/>
              </a:ext>
            </a:extLst>
          </p:cNvPr>
          <p:cNvPicPr>
            <a:picLocks noChangeAspect="1"/>
          </p:cNvPicPr>
          <p:nvPr/>
        </p:nvPicPr>
        <p:blipFill>
          <a:blip r:embed="rId7"/>
          <a:stretch>
            <a:fillRect/>
          </a:stretch>
        </p:blipFill>
        <p:spPr>
          <a:xfrm>
            <a:off x="10128421" y="4961765"/>
            <a:ext cx="816094" cy="816094"/>
          </a:xfrm>
          <a:prstGeom prst="rect">
            <a:avLst/>
          </a:prstGeom>
        </p:spPr>
      </p:pic>
      <p:sp>
        <p:nvSpPr>
          <p:cNvPr id="82" name="Title 1">
            <a:extLst>
              <a:ext uri="{FF2B5EF4-FFF2-40B4-BE49-F238E27FC236}">
                <a16:creationId xmlns:a16="http://schemas.microsoft.com/office/drawing/2014/main" id="{761C83A2-388D-414E-A14B-A62BDB5FCB8A}"/>
              </a:ext>
            </a:extLst>
          </p:cNvPr>
          <p:cNvSpPr>
            <a:spLocks noGrp="1"/>
          </p:cNvSpPr>
          <p:nvPr>
            <p:ph type="title"/>
          </p:nvPr>
        </p:nvSpPr>
        <p:spPr>
          <a:xfrm>
            <a:off x="28163" y="-56715"/>
            <a:ext cx="10916352" cy="568696"/>
          </a:xfrm>
        </p:spPr>
        <p:txBody>
          <a:bodyPr>
            <a:normAutofit/>
          </a:bodyPr>
          <a:lstStyle/>
          <a:p>
            <a:r>
              <a:rPr lang="en-US" sz="2400" dirty="0">
                <a:latin typeface="Calibri" panose="020F0502020204030204" pitchFamily="34" charset="0"/>
                <a:cs typeface="Calibri" panose="020F0502020204030204" pitchFamily="34" charset="0"/>
              </a:rPr>
              <a:t>Participant flow through study</a:t>
            </a:r>
            <a:endParaRPr lang="en-US" sz="2400" baseline="30000" dirty="0">
              <a:latin typeface="Calibri" panose="020F0502020204030204" pitchFamily="34" charset="0"/>
              <a:cs typeface="Calibri" panose="020F0502020204030204" pitchFamily="34" charset="0"/>
            </a:endParaRPr>
          </a:p>
        </p:txBody>
      </p:sp>
      <p:sp>
        <p:nvSpPr>
          <p:cNvPr id="85" name="Rounded Rectangle 84">
            <a:extLst>
              <a:ext uri="{FF2B5EF4-FFF2-40B4-BE49-F238E27FC236}">
                <a16:creationId xmlns:a16="http://schemas.microsoft.com/office/drawing/2014/main" id="{958D2364-96FC-7548-8558-1CA1BEE406DF}"/>
              </a:ext>
            </a:extLst>
          </p:cNvPr>
          <p:cNvSpPr/>
          <p:nvPr/>
        </p:nvSpPr>
        <p:spPr>
          <a:xfrm>
            <a:off x="2200695" y="2990566"/>
            <a:ext cx="1390345" cy="539649"/>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86" name="TextBox 85">
            <a:extLst>
              <a:ext uri="{FF2B5EF4-FFF2-40B4-BE49-F238E27FC236}">
                <a16:creationId xmlns:a16="http://schemas.microsoft.com/office/drawing/2014/main" id="{52E3F2E3-5435-2342-B057-285C80FE43BA}"/>
              </a:ext>
            </a:extLst>
          </p:cNvPr>
          <p:cNvSpPr txBox="1"/>
          <p:nvPr/>
        </p:nvSpPr>
        <p:spPr>
          <a:xfrm>
            <a:off x="2124701" y="2710142"/>
            <a:ext cx="964559" cy="307777"/>
          </a:xfrm>
          <a:prstGeom prst="rect">
            <a:avLst/>
          </a:prstGeom>
          <a:noFill/>
        </p:spPr>
        <p:txBody>
          <a:bodyPr wrap="none" rtlCol="0">
            <a:spAutoFit/>
          </a:bodyPr>
          <a:lstStyle/>
          <a:p>
            <a:r>
              <a:rPr lang="en-US" sz="1400" dirty="0"/>
              <a:t>Self-report</a:t>
            </a:r>
          </a:p>
        </p:txBody>
      </p:sp>
      <p:grpSp>
        <p:nvGrpSpPr>
          <p:cNvPr id="13" name="Group 12">
            <a:extLst>
              <a:ext uri="{FF2B5EF4-FFF2-40B4-BE49-F238E27FC236}">
                <a16:creationId xmlns:a16="http://schemas.microsoft.com/office/drawing/2014/main" id="{6C04AC6D-1928-7047-869A-777FF47510D0}"/>
              </a:ext>
            </a:extLst>
          </p:cNvPr>
          <p:cNvGrpSpPr/>
          <p:nvPr/>
        </p:nvGrpSpPr>
        <p:grpSpPr>
          <a:xfrm>
            <a:off x="8299029" y="2872102"/>
            <a:ext cx="1466339" cy="820073"/>
            <a:chOff x="2277101" y="2862542"/>
            <a:chExt cx="1466339" cy="820073"/>
          </a:xfrm>
        </p:grpSpPr>
        <p:sp>
          <p:nvSpPr>
            <p:cNvPr id="87" name="Rounded Rectangle 86">
              <a:extLst>
                <a:ext uri="{FF2B5EF4-FFF2-40B4-BE49-F238E27FC236}">
                  <a16:creationId xmlns:a16="http://schemas.microsoft.com/office/drawing/2014/main" id="{96569D7F-0280-0D47-9B21-2170C1C036BE}"/>
                </a:ext>
              </a:extLst>
            </p:cNvPr>
            <p:cNvSpPr/>
            <p:nvPr/>
          </p:nvSpPr>
          <p:spPr>
            <a:xfrm>
              <a:off x="2353095" y="3142966"/>
              <a:ext cx="1390345" cy="539649"/>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Arial" panose="020B0604020202020204" pitchFamily="34" charset="0"/>
                <a:buChar char="•"/>
              </a:pPr>
              <a:r>
                <a:rPr lang="en-US" sz="1400" dirty="0">
                  <a:solidFill>
                    <a:schemeClr val="tx1"/>
                  </a:solidFill>
                </a:rPr>
                <a:t>Affect </a:t>
              </a:r>
            </a:p>
            <a:p>
              <a:pPr marL="285750" indent="-285750">
                <a:buFont typeface="Arial" panose="020B0604020202020204" pitchFamily="34" charset="0"/>
                <a:buChar char="•"/>
              </a:pPr>
              <a:r>
                <a:rPr lang="en-US" sz="1400" dirty="0">
                  <a:solidFill>
                    <a:schemeClr val="tx1"/>
                  </a:solidFill>
                </a:rPr>
                <a:t>Body Image</a:t>
              </a:r>
            </a:p>
          </p:txBody>
        </p:sp>
        <p:sp>
          <p:nvSpPr>
            <p:cNvPr id="88" name="TextBox 87">
              <a:extLst>
                <a:ext uri="{FF2B5EF4-FFF2-40B4-BE49-F238E27FC236}">
                  <a16:creationId xmlns:a16="http://schemas.microsoft.com/office/drawing/2014/main" id="{DBC3B228-747E-EB4B-A824-09B9F7EC72DA}"/>
                </a:ext>
              </a:extLst>
            </p:cNvPr>
            <p:cNvSpPr txBox="1"/>
            <p:nvPr/>
          </p:nvSpPr>
          <p:spPr>
            <a:xfrm>
              <a:off x="2277101" y="2862542"/>
              <a:ext cx="964559" cy="307777"/>
            </a:xfrm>
            <a:prstGeom prst="rect">
              <a:avLst/>
            </a:prstGeom>
            <a:noFill/>
          </p:spPr>
          <p:txBody>
            <a:bodyPr wrap="none" rtlCol="0">
              <a:spAutoFit/>
            </a:bodyPr>
            <a:lstStyle/>
            <a:p>
              <a:r>
                <a:rPr lang="en-US" sz="1400" dirty="0"/>
                <a:t>Self-report</a:t>
              </a:r>
            </a:p>
          </p:txBody>
        </p:sp>
      </p:grpSp>
    </p:spTree>
    <p:extLst>
      <p:ext uri="{BB962C8B-B14F-4D97-AF65-F5344CB8AC3E}">
        <p14:creationId xmlns:p14="http://schemas.microsoft.com/office/powerpoint/2010/main" val="7660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1" grpId="0"/>
      <p:bldP spid="12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B6EDF5-9456-3A0C-FA5A-F21762457E46}"/>
              </a:ext>
            </a:extLst>
          </p:cNvPr>
          <p:cNvPicPr>
            <a:picLocks noGrp="1" noChangeAspect="1"/>
          </p:cNvPicPr>
          <p:nvPr>
            <p:ph idx="1"/>
          </p:nvPr>
        </p:nvPicPr>
        <p:blipFill rotWithShape="1">
          <a:blip r:embed="rId2"/>
          <a:srcRect r="-1" b="3311"/>
          <a:stretch/>
        </p:blipFill>
        <p:spPr>
          <a:xfrm>
            <a:off x="547545" y="547545"/>
            <a:ext cx="11088962" cy="5762910"/>
          </a:xfrm>
          <a:prstGeom prst="rect">
            <a:avLst/>
          </a:prstGeom>
        </p:spPr>
      </p:pic>
    </p:spTree>
    <p:extLst>
      <p:ext uri="{BB962C8B-B14F-4D97-AF65-F5344CB8AC3E}">
        <p14:creationId xmlns:p14="http://schemas.microsoft.com/office/powerpoint/2010/main" val="107301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different types of exercise&#10;&#10;Description automatically generated with medium confidence">
            <a:extLst>
              <a:ext uri="{FF2B5EF4-FFF2-40B4-BE49-F238E27FC236}">
                <a16:creationId xmlns:a16="http://schemas.microsoft.com/office/drawing/2014/main" id="{53991690-34C3-BD7B-AFC8-9401EB1E867C}"/>
              </a:ext>
            </a:extLst>
          </p:cNvPr>
          <p:cNvPicPr>
            <a:picLocks noGrp="1" noChangeAspect="1"/>
          </p:cNvPicPr>
          <p:nvPr>
            <p:ph idx="1"/>
          </p:nvPr>
        </p:nvPicPr>
        <p:blipFill rotWithShape="1">
          <a:blip r:embed="rId2"/>
          <a:srcRect r="-1" b="3311"/>
          <a:stretch/>
        </p:blipFill>
        <p:spPr>
          <a:xfrm>
            <a:off x="0" y="116957"/>
            <a:ext cx="12132254" cy="6305107"/>
          </a:xfrm>
          <a:prstGeom prst="rect">
            <a:avLst/>
          </a:prstGeom>
        </p:spPr>
      </p:pic>
    </p:spTree>
    <p:extLst>
      <p:ext uri="{BB962C8B-B14F-4D97-AF65-F5344CB8AC3E}">
        <p14:creationId xmlns:p14="http://schemas.microsoft.com/office/powerpoint/2010/main" val="392773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different types of exercise&#10;&#10;Description automatically generated">
            <a:extLst>
              <a:ext uri="{FF2B5EF4-FFF2-40B4-BE49-F238E27FC236}">
                <a16:creationId xmlns:a16="http://schemas.microsoft.com/office/drawing/2014/main" id="{F004E516-403E-4040-2B15-63E64DC5BFDF}"/>
              </a:ext>
            </a:extLst>
          </p:cNvPr>
          <p:cNvPicPr>
            <a:picLocks noGrp="1" noChangeAspect="1"/>
          </p:cNvPicPr>
          <p:nvPr>
            <p:ph idx="1"/>
          </p:nvPr>
        </p:nvPicPr>
        <p:blipFill rotWithShape="1">
          <a:blip r:embed="rId2"/>
          <a:srcRect r="-1" b="3311"/>
          <a:stretch/>
        </p:blipFill>
        <p:spPr>
          <a:xfrm>
            <a:off x="547545" y="547545"/>
            <a:ext cx="11088962" cy="5762910"/>
          </a:xfrm>
          <a:prstGeom prst="rect">
            <a:avLst/>
          </a:prstGeom>
        </p:spPr>
      </p:pic>
    </p:spTree>
    <p:extLst>
      <p:ext uri="{BB962C8B-B14F-4D97-AF65-F5344CB8AC3E}">
        <p14:creationId xmlns:p14="http://schemas.microsoft.com/office/powerpoint/2010/main" val="2254725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scale&#10;&#10;Description automatically generated with medium confidence">
            <a:extLst>
              <a:ext uri="{FF2B5EF4-FFF2-40B4-BE49-F238E27FC236}">
                <a16:creationId xmlns:a16="http://schemas.microsoft.com/office/drawing/2014/main" id="{6D844745-0C17-1126-1088-74D7E1E4660D}"/>
              </a:ext>
            </a:extLst>
          </p:cNvPr>
          <p:cNvPicPr>
            <a:picLocks noGrp="1" noChangeAspect="1"/>
          </p:cNvPicPr>
          <p:nvPr>
            <p:ph idx="1"/>
          </p:nvPr>
        </p:nvPicPr>
        <p:blipFill>
          <a:blip r:embed="rId2"/>
          <a:stretch>
            <a:fillRect/>
          </a:stretch>
        </p:blipFill>
        <p:spPr>
          <a:xfrm>
            <a:off x="-1" y="191386"/>
            <a:ext cx="12205191" cy="6560289"/>
          </a:xfrm>
          <a:prstGeom prst="rect">
            <a:avLst/>
          </a:prstGeom>
        </p:spPr>
      </p:pic>
    </p:spTree>
    <p:extLst>
      <p:ext uri="{BB962C8B-B14F-4D97-AF65-F5344CB8AC3E}">
        <p14:creationId xmlns:p14="http://schemas.microsoft.com/office/powerpoint/2010/main" val="387101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9C68-20B5-D0D2-5CA1-07E9F4600A05}"/>
              </a:ext>
            </a:extLst>
          </p:cNvPr>
          <p:cNvSpPr>
            <a:spLocks noGrp="1"/>
          </p:cNvSpPr>
          <p:nvPr>
            <p:ph type="title"/>
          </p:nvPr>
        </p:nvSpPr>
        <p:spPr>
          <a:xfrm>
            <a:off x="841248" y="256032"/>
            <a:ext cx="10506456" cy="1014984"/>
          </a:xfrm>
        </p:spPr>
        <p:txBody>
          <a:bodyPr anchor="b">
            <a:normAutofit/>
          </a:bodyPr>
          <a:lstStyle/>
          <a:p>
            <a:r>
              <a:rPr lang="en-US"/>
              <a:t>Preliminary Results</a:t>
            </a:r>
            <a:endParaRPr lang="en-US" dirty="0"/>
          </a:p>
        </p:txBody>
      </p:sp>
      <p:graphicFrame>
        <p:nvGraphicFramePr>
          <p:cNvPr id="12" name="Content Placeholder 2">
            <a:extLst>
              <a:ext uri="{FF2B5EF4-FFF2-40B4-BE49-F238E27FC236}">
                <a16:creationId xmlns:a16="http://schemas.microsoft.com/office/drawing/2014/main" id="{E6B7053E-D505-4E39-69CD-61C838DA5800}"/>
              </a:ext>
            </a:extLst>
          </p:cNvPr>
          <p:cNvGraphicFramePr>
            <a:graphicFrameLocks noGrp="1"/>
          </p:cNvGraphicFramePr>
          <p:nvPr>
            <p:ph idx="1"/>
            <p:extLst>
              <p:ext uri="{D42A27DB-BD31-4B8C-83A1-F6EECF244321}">
                <p14:modId xmlns:p14="http://schemas.microsoft.com/office/powerpoint/2010/main" val="123971851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2625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9AE1C1-9F63-8A4F-9874-42FEB5527016}"/>
              </a:ext>
            </a:extLst>
          </p:cNvPr>
          <p:cNvSpPr txBox="1">
            <a:spLocks/>
          </p:cNvSpPr>
          <p:nvPr/>
        </p:nvSpPr>
        <p:spPr>
          <a:xfrm>
            <a:off x="1288064" y="2853879"/>
            <a:ext cx="9637776" cy="27147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dirty="0">
                <a:latin typeface="+mn-lt"/>
                <a:ea typeface="+mn-ea"/>
                <a:cs typeface="+mn-cs"/>
              </a:rPr>
              <a:t>Those with </a:t>
            </a:r>
            <a:r>
              <a:rPr lang="en-US" sz="2000" b="1" dirty="0">
                <a:latin typeface="+mn-lt"/>
                <a:ea typeface="+mn-ea"/>
                <a:cs typeface="+mn-cs"/>
              </a:rPr>
              <a:t>high levels of anxiety</a:t>
            </a:r>
            <a:r>
              <a:rPr lang="en-US" sz="2000" dirty="0">
                <a:latin typeface="+mn-lt"/>
                <a:ea typeface="+mn-ea"/>
                <a:cs typeface="+mn-cs"/>
              </a:rPr>
              <a:t> + </a:t>
            </a:r>
            <a:r>
              <a:rPr lang="en-US" sz="2000" b="1" dirty="0">
                <a:latin typeface="+mn-lt"/>
                <a:ea typeface="+mn-ea"/>
                <a:cs typeface="+mn-cs"/>
              </a:rPr>
              <a:t>internalized weight—related fears </a:t>
            </a:r>
            <a:r>
              <a:rPr lang="en-US" sz="2000" dirty="0">
                <a:latin typeface="+mn-lt"/>
                <a:ea typeface="+mn-ea"/>
                <a:cs typeface="+mn-cs"/>
              </a:rPr>
              <a:t>who experience </a:t>
            </a:r>
            <a:r>
              <a:rPr lang="en-US" sz="2000" b="1" dirty="0">
                <a:latin typeface="+mn-lt"/>
                <a:ea typeface="+mn-ea"/>
                <a:cs typeface="+mn-cs"/>
              </a:rPr>
              <a:t>restriction and exercise as </a:t>
            </a:r>
            <a:r>
              <a:rPr lang="en-US" sz="2000" b="1" dirty="0" err="1">
                <a:latin typeface="+mn-lt"/>
                <a:ea typeface="+mn-ea"/>
                <a:cs typeface="+mn-cs"/>
              </a:rPr>
              <a:t>psychobiologically</a:t>
            </a:r>
            <a:r>
              <a:rPr lang="en-US" sz="2000" b="1" dirty="0">
                <a:latin typeface="+mn-lt"/>
                <a:ea typeface="+mn-ea"/>
                <a:cs typeface="+mn-cs"/>
              </a:rPr>
              <a:t> reinforcing </a:t>
            </a:r>
            <a:r>
              <a:rPr lang="en-US" sz="2000" dirty="0">
                <a:latin typeface="+mn-lt"/>
                <a:ea typeface="+mn-ea"/>
                <a:cs typeface="+mn-cs"/>
              </a:rPr>
              <a:t>may be at high eating disorder risk</a:t>
            </a:r>
          </a:p>
        </p:txBody>
      </p:sp>
    </p:spTree>
    <p:extLst>
      <p:ext uri="{BB962C8B-B14F-4D97-AF65-F5344CB8AC3E}">
        <p14:creationId xmlns:p14="http://schemas.microsoft.com/office/powerpoint/2010/main" val="198571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DF39-E010-584B-876F-2CDB64597BF5}"/>
              </a:ext>
            </a:extLst>
          </p:cNvPr>
          <p:cNvSpPr>
            <a:spLocks noGrp="1"/>
          </p:cNvSpPr>
          <p:nvPr>
            <p:ph type="title"/>
          </p:nvPr>
        </p:nvSpPr>
        <p:spPr/>
        <p:txBody>
          <a:bodyPr/>
          <a:lstStyle/>
          <a:p>
            <a:r>
              <a:rPr lang="en-US" dirty="0"/>
              <a:t>Exercise Prescriptions</a:t>
            </a:r>
          </a:p>
        </p:txBody>
      </p:sp>
    </p:spTree>
    <p:extLst>
      <p:ext uri="{BB962C8B-B14F-4D97-AF65-F5344CB8AC3E}">
        <p14:creationId xmlns:p14="http://schemas.microsoft.com/office/powerpoint/2010/main" val="2792121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2D17DB-89CF-D9AA-3599-CE4FD75271A5}"/>
              </a:ext>
            </a:extLst>
          </p:cNvPr>
          <p:cNvSpPr>
            <a:spLocks noGrp="1"/>
          </p:cNvSpPr>
          <p:nvPr>
            <p:ph type="title"/>
          </p:nvPr>
        </p:nvSpPr>
        <p:spPr>
          <a:xfrm>
            <a:off x="4524979" y="2127363"/>
            <a:ext cx="6184358" cy="2603274"/>
          </a:xfrm>
        </p:spPr>
        <p:txBody>
          <a:bodyPr vert="horz" lIns="91440" tIns="45720" rIns="91440" bIns="45720" rtlCol="0" anchor="ctr">
            <a:normAutofit/>
          </a:bodyPr>
          <a:lstStyle/>
          <a:p>
            <a:r>
              <a:rPr lang="en-US" sz="3400" kern="1200" dirty="0">
                <a:solidFill>
                  <a:schemeClr val="tx1"/>
                </a:solidFill>
                <a:latin typeface="+mj-lt"/>
                <a:ea typeface="+mj-ea"/>
                <a:cs typeface="+mj-cs"/>
              </a:rPr>
              <a:t>Part 2: Data-forward screening and intervention to prevent entrenchment of maladaptive eating and exercise</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spTree>
    <p:extLst>
      <p:ext uri="{BB962C8B-B14F-4D97-AF65-F5344CB8AC3E}">
        <p14:creationId xmlns:p14="http://schemas.microsoft.com/office/powerpoint/2010/main" val="3915521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AA75-325E-F548-912E-ADF3791201D7}"/>
              </a:ext>
            </a:extLst>
          </p:cNvPr>
          <p:cNvSpPr>
            <a:spLocks noGrp="1"/>
          </p:cNvSpPr>
          <p:nvPr>
            <p:ph type="title"/>
          </p:nvPr>
        </p:nvSpPr>
        <p:spPr>
          <a:xfrm>
            <a:off x="838200" y="557188"/>
            <a:ext cx="10515600" cy="1133499"/>
          </a:xfrm>
        </p:spPr>
        <p:txBody>
          <a:bodyPr>
            <a:normAutofit/>
          </a:bodyPr>
          <a:lstStyle/>
          <a:p>
            <a:pPr algn="ctr"/>
            <a:r>
              <a:rPr lang="en-US" sz="5200" dirty="0"/>
              <a:t>Background</a:t>
            </a:r>
          </a:p>
        </p:txBody>
      </p:sp>
      <p:graphicFrame>
        <p:nvGraphicFramePr>
          <p:cNvPr id="5" name="Content Placeholder 2">
            <a:extLst>
              <a:ext uri="{FF2B5EF4-FFF2-40B4-BE49-F238E27FC236}">
                <a16:creationId xmlns:a16="http://schemas.microsoft.com/office/drawing/2014/main" id="{43AED5D4-9725-478C-8D0D-7F40407C2E16}"/>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218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8F5A7-F5E8-BE42-B75E-1142BAB571BD}"/>
              </a:ext>
            </a:extLst>
          </p:cNvPr>
          <p:cNvSpPr>
            <a:spLocks noGrp="1"/>
          </p:cNvSpPr>
          <p:nvPr>
            <p:ph type="title"/>
          </p:nvPr>
        </p:nvSpPr>
        <p:spPr>
          <a:xfrm>
            <a:off x="838200" y="556995"/>
            <a:ext cx="10515600" cy="1133693"/>
          </a:xfrm>
        </p:spPr>
        <p:txBody>
          <a:bodyPr>
            <a:normAutofit/>
          </a:bodyPr>
          <a:lstStyle/>
          <a:p>
            <a:r>
              <a:rPr lang="en-US" sz="5200" dirty="0"/>
              <a:t>Current Study</a:t>
            </a:r>
          </a:p>
        </p:txBody>
      </p:sp>
      <p:graphicFrame>
        <p:nvGraphicFramePr>
          <p:cNvPr id="6" name="Content Placeholder 2">
            <a:extLst>
              <a:ext uri="{FF2B5EF4-FFF2-40B4-BE49-F238E27FC236}">
                <a16:creationId xmlns:a16="http://schemas.microsoft.com/office/drawing/2014/main" id="{E691FE47-1BF0-4F4F-B60F-C91AD99B0AC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006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682D02D1-3876-C441-B5CE-294F6CF81DC4}"/>
              </a:ext>
            </a:extLst>
          </p:cNvPr>
          <p:cNvGraphicFramePr/>
          <p:nvPr/>
        </p:nvGraphicFramePr>
        <p:xfrm>
          <a:off x="254000" y="1200150"/>
          <a:ext cx="11633200" cy="5454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1CDA7646-6678-F945-B088-FCD8291E839E}"/>
              </a:ext>
            </a:extLst>
          </p:cNvPr>
          <p:cNvSpPr>
            <a:spLocks noGrp="1"/>
          </p:cNvSpPr>
          <p:nvPr>
            <p:ph type="title"/>
          </p:nvPr>
        </p:nvSpPr>
        <p:spPr>
          <a:xfrm>
            <a:off x="997226" y="276859"/>
            <a:ext cx="10515600" cy="1325563"/>
          </a:xfrm>
        </p:spPr>
        <p:txBody>
          <a:bodyPr/>
          <a:lstStyle/>
          <a:p>
            <a:r>
              <a:rPr lang="en-US" dirty="0"/>
              <a:t>Exercise Categorization (Age 14)</a:t>
            </a:r>
          </a:p>
        </p:txBody>
      </p:sp>
    </p:spTree>
    <p:extLst>
      <p:ext uri="{BB962C8B-B14F-4D97-AF65-F5344CB8AC3E}">
        <p14:creationId xmlns:p14="http://schemas.microsoft.com/office/powerpoint/2010/main" val="246273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7AEC75A-27F3-7D41-B829-49C3FE85B393}"/>
              </a:ext>
            </a:extLst>
          </p:cNvPr>
          <p:cNvGraphicFramePr>
            <a:graphicFrameLocks/>
          </p:cNvGraphicFramePr>
          <p:nvPr/>
        </p:nvGraphicFramePr>
        <p:xfrm>
          <a:off x="1374775" y="146050"/>
          <a:ext cx="9442450" cy="65659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9500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5888-F1B9-D848-9E05-0652B444E99C}"/>
              </a:ext>
            </a:extLst>
          </p:cNvPr>
          <p:cNvSpPr>
            <a:spLocks noGrp="1"/>
          </p:cNvSpPr>
          <p:nvPr>
            <p:ph type="title"/>
          </p:nvPr>
        </p:nvSpPr>
        <p:spPr>
          <a:xfrm>
            <a:off x="838200" y="556995"/>
            <a:ext cx="10515600" cy="1133693"/>
          </a:xfrm>
        </p:spPr>
        <p:txBody>
          <a:bodyPr>
            <a:normAutofit/>
          </a:bodyPr>
          <a:lstStyle/>
          <a:p>
            <a:r>
              <a:rPr lang="en-US" sz="5200"/>
              <a:t>Analytic Plan</a:t>
            </a:r>
          </a:p>
        </p:txBody>
      </p:sp>
      <p:graphicFrame>
        <p:nvGraphicFramePr>
          <p:cNvPr id="5" name="Diagram 4">
            <a:extLst>
              <a:ext uri="{FF2B5EF4-FFF2-40B4-BE49-F238E27FC236}">
                <a16:creationId xmlns:a16="http://schemas.microsoft.com/office/drawing/2014/main" id="{548A9597-129A-FB40-9B09-3A587A62A738}"/>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03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9BEA-3BE3-2A42-A4A1-DF599CCDE92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Aim 1: Concurrent associations with ED cognitions</a:t>
            </a:r>
          </a:p>
        </p:txBody>
      </p:sp>
      <p:pic>
        <p:nvPicPr>
          <p:cNvPr id="14" name="Picture 13" descr="A picture containing light, dark, night&#10;&#10;Description automatically generated">
            <a:extLst>
              <a:ext uri="{FF2B5EF4-FFF2-40B4-BE49-F238E27FC236}">
                <a16:creationId xmlns:a16="http://schemas.microsoft.com/office/drawing/2014/main" id="{167C7AB9-66B0-D545-A591-1F6ACAE9F68A}"/>
              </a:ext>
            </a:extLst>
          </p:cNvPr>
          <p:cNvPicPr>
            <a:picLocks noChangeAspect="1"/>
          </p:cNvPicPr>
          <p:nvPr/>
        </p:nvPicPr>
        <p:blipFill>
          <a:blip r:embed="rId3"/>
          <a:stretch>
            <a:fillRect/>
          </a:stretch>
        </p:blipFill>
        <p:spPr>
          <a:xfrm>
            <a:off x="-181998" y="2626652"/>
            <a:ext cx="6061582" cy="3716877"/>
          </a:xfrm>
          <a:prstGeom prst="rect">
            <a:avLst/>
          </a:prstGeom>
        </p:spPr>
      </p:pic>
      <p:pic>
        <p:nvPicPr>
          <p:cNvPr id="11" name="Picture 10" descr="A picture containing light, dark, night sky&#10;&#10;Description automatically generated">
            <a:extLst>
              <a:ext uri="{FF2B5EF4-FFF2-40B4-BE49-F238E27FC236}">
                <a16:creationId xmlns:a16="http://schemas.microsoft.com/office/drawing/2014/main" id="{4839A47E-CB06-6045-9BD6-84E4E78FA3A8}"/>
              </a:ext>
            </a:extLst>
          </p:cNvPr>
          <p:cNvPicPr>
            <a:picLocks noChangeAspect="1"/>
          </p:cNvPicPr>
          <p:nvPr/>
        </p:nvPicPr>
        <p:blipFill>
          <a:blip r:embed="rId4"/>
          <a:stretch>
            <a:fillRect/>
          </a:stretch>
        </p:blipFill>
        <p:spPr>
          <a:xfrm>
            <a:off x="6116278" y="2685929"/>
            <a:ext cx="5785574" cy="3657600"/>
          </a:xfrm>
          <a:prstGeom prst="rect">
            <a:avLst/>
          </a:prstGeom>
        </p:spPr>
      </p:pic>
    </p:spTree>
    <p:extLst>
      <p:ext uri="{BB962C8B-B14F-4D97-AF65-F5344CB8AC3E}">
        <p14:creationId xmlns:p14="http://schemas.microsoft.com/office/powerpoint/2010/main" val="1729227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0AFC-F6E5-EF41-8E8C-B4079F1C25A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dirty="0">
                <a:solidFill>
                  <a:srgbClr val="FFFFFF"/>
                </a:solidFill>
              </a:rPr>
              <a:t>Concurrent associations with ED behaviors</a:t>
            </a:r>
          </a:p>
        </p:txBody>
      </p:sp>
      <p:pic>
        <p:nvPicPr>
          <p:cNvPr id="27" name="Picture 26" descr="Box and whisker chart&#10;&#10;Description automatically generated">
            <a:extLst>
              <a:ext uri="{FF2B5EF4-FFF2-40B4-BE49-F238E27FC236}">
                <a16:creationId xmlns:a16="http://schemas.microsoft.com/office/drawing/2014/main" id="{10137F6B-B7EE-0440-A4EB-0C7157977D6D}"/>
              </a:ext>
            </a:extLst>
          </p:cNvPr>
          <p:cNvPicPr>
            <a:picLocks noChangeAspect="1"/>
          </p:cNvPicPr>
          <p:nvPr/>
        </p:nvPicPr>
        <p:blipFill>
          <a:blip r:embed="rId2"/>
          <a:stretch>
            <a:fillRect/>
          </a:stretch>
        </p:blipFill>
        <p:spPr>
          <a:xfrm>
            <a:off x="331567" y="2741122"/>
            <a:ext cx="5455917" cy="3369028"/>
          </a:xfrm>
          <a:prstGeom prst="rect">
            <a:avLst/>
          </a:prstGeom>
        </p:spPr>
      </p:pic>
      <p:pic>
        <p:nvPicPr>
          <p:cNvPr id="38" name="Picture 37" descr="Box and whisker chart&#10;&#10;Description automatically generated">
            <a:extLst>
              <a:ext uri="{FF2B5EF4-FFF2-40B4-BE49-F238E27FC236}">
                <a16:creationId xmlns:a16="http://schemas.microsoft.com/office/drawing/2014/main" id="{4705ED9D-6B97-4E47-BDA7-085FDAE41BD5}"/>
              </a:ext>
            </a:extLst>
          </p:cNvPr>
          <p:cNvPicPr>
            <a:picLocks noChangeAspect="1"/>
          </p:cNvPicPr>
          <p:nvPr/>
        </p:nvPicPr>
        <p:blipFill>
          <a:blip r:embed="rId3"/>
          <a:stretch>
            <a:fillRect/>
          </a:stretch>
        </p:blipFill>
        <p:spPr>
          <a:xfrm>
            <a:off x="6445073" y="2741122"/>
            <a:ext cx="5455917" cy="3369028"/>
          </a:xfrm>
          <a:prstGeom prst="rect">
            <a:avLst/>
          </a:prstGeom>
        </p:spPr>
      </p:pic>
    </p:spTree>
    <p:extLst>
      <p:ext uri="{BB962C8B-B14F-4D97-AF65-F5344CB8AC3E}">
        <p14:creationId xmlns:p14="http://schemas.microsoft.com/office/powerpoint/2010/main" val="3434359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1461</Words>
  <Application>Microsoft Macintosh PowerPoint</Application>
  <PresentationFormat>Widescreen</PresentationFormat>
  <Paragraphs>257</Paragraphs>
  <Slides>28</Slides>
  <Notes>11</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vt:lpstr>
      <vt:lpstr>Office Theme</vt:lpstr>
      <vt:lpstr>PowerPoint Presentation</vt:lpstr>
      <vt:lpstr>Background</vt:lpstr>
      <vt:lpstr>Background</vt:lpstr>
      <vt:lpstr>Current Study</vt:lpstr>
      <vt:lpstr>Exercise Categorization (Age 14)</vt:lpstr>
      <vt:lpstr>PowerPoint Presentation</vt:lpstr>
      <vt:lpstr>Analytic Plan</vt:lpstr>
      <vt:lpstr>Aim 1: Concurrent associations with ED cognitions</vt:lpstr>
      <vt:lpstr>Concurrent associations with ED behaviors</vt:lpstr>
      <vt:lpstr> Prospective associations with ED behaviors</vt:lpstr>
      <vt:lpstr>PowerPoint Presentation</vt:lpstr>
      <vt:lpstr>Exercise Categorization </vt:lpstr>
      <vt:lpstr> Maladaptive exercise at age 14 -- Prospective associations with ED behaviors at age 16</vt:lpstr>
      <vt:lpstr>PowerPoint Presentation</vt:lpstr>
      <vt:lpstr>PowerPoint Presentation</vt:lpstr>
      <vt:lpstr>PowerPoint Presentation</vt:lpstr>
      <vt:lpstr>Associations with Maladaptive Exercise: Demographics and baseline (Age 14) ED cognitions</vt:lpstr>
      <vt:lpstr>Discussion</vt:lpstr>
      <vt:lpstr>PowerPoint Presentation</vt:lpstr>
      <vt:lpstr>Participant flow through study</vt:lpstr>
      <vt:lpstr>PowerPoint Presentation</vt:lpstr>
      <vt:lpstr>PowerPoint Presentation</vt:lpstr>
      <vt:lpstr>PowerPoint Presentation</vt:lpstr>
      <vt:lpstr>PowerPoint Presentation</vt:lpstr>
      <vt:lpstr>Preliminary Results</vt:lpstr>
      <vt:lpstr>PowerPoint Presentation</vt:lpstr>
      <vt:lpstr>Exercise Prescriptions</vt:lpstr>
      <vt:lpstr>Part 2: Data-forward screening and intervention to prevent entrenchment of maladaptive eating and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SCHAUMBERG</dc:creator>
  <cp:lastModifiedBy>KATHERINE SCHAUMBERG</cp:lastModifiedBy>
  <cp:revision>3</cp:revision>
  <dcterms:created xsi:type="dcterms:W3CDTF">2023-08-19T21:48:55Z</dcterms:created>
  <dcterms:modified xsi:type="dcterms:W3CDTF">2023-08-21T00:48:42Z</dcterms:modified>
</cp:coreProperties>
</file>